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259" r:id="rId3"/>
    <p:sldId id="410" r:id="rId4"/>
    <p:sldId id="465" r:id="rId5"/>
    <p:sldId id="466" r:id="rId6"/>
    <p:sldId id="411" r:id="rId7"/>
    <p:sldId id="450" r:id="rId8"/>
    <p:sldId id="457" r:id="rId9"/>
    <p:sldId id="458" r:id="rId10"/>
    <p:sldId id="459" r:id="rId11"/>
    <p:sldId id="460" r:id="rId12"/>
    <p:sldId id="451" r:id="rId13"/>
    <p:sldId id="461" r:id="rId14"/>
    <p:sldId id="463" r:id="rId15"/>
    <p:sldId id="464" r:id="rId16"/>
    <p:sldId id="412" r:id="rId17"/>
    <p:sldId id="453" r:id="rId18"/>
    <p:sldId id="454" r:id="rId19"/>
    <p:sldId id="455" r:id="rId20"/>
    <p:sldId id="414" r:id="rId21"/>
    <p:sldId id="456" r:id="rId22"/>
    <p:sldId id="413" r:id="rId23"/>
    <p:sldId id="448" r:id="rId24"/>
    <p:sldId id="449" r:id="rId25"/>
    <p:sldId id="452" r:id="rId26"/>
  </p:sldIdLst>
  <p:sldSz cx="18288000" cy="10287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3238"/>
    <a:srgbClr val="A73332"/>
    <a:srgbClr val="AE3237"/>
    <a:srgbClr val="5E2325"/>
    <a:srgbClr val="C8534C"/>
    <a:srgbClr val="B52126"/>
    <a:srgbClr val="92494C"/>
    <a:srgbClr val="003F88"/>
    <a:srgbClr val="B02025"/>
    <a:srgbClr val="B0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603" autoAdjust="0"/>
  </p:normalViewPr>
  <p:slideViewPr>
    <p:cSldViewPr>
      <p:cViewPr varScale="1">
        <p:scale>
          <a:sx n="64" d="100"/>
          <a:sy n="64" d="100"/>
        </p:scale>
        <p:origin x="68" y="256"/>
      </p:cViewPr>
      <p:guideLst>
        <p:guide orient="horz" pos="212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9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394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Normal" panose="020B0400000000000000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Normal" panose="020B0400000000000000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083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Normal" panose="020B0400000000000000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Normal" panose="020B0400000000000000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）霍洛维茨与斯坦威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CD-186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传奇钢琴家弗拉基米尔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·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霍洛维茨对斯坦威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CD-186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钢琴情有独钟。这台钢琴的击弦机被改装得极度灵敏，琴键下沉深度仅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9.5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毫米（标准为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10.5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毫米）。他曾形容这架钢琴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像老朋友一样熟悉每个音色的皱纹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。这架钢琴陪伴他度过了无数重要的演出时刻，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1986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年他在莫斯科复出音乐会用的就是它，成为他音乐旅程中不可或缺的伙伴。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）古尔德的“破琴”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Yamaha CP-70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加拿大钢琴家格伦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·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古尔德以其独特的演奏风格和对音色的极致追求而闻名。他被人们称为“怪才”，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世人对他褒贬不一：有人说听古尔德弹琴像切菜，有人说他是敲钟人卡奇莫多。他对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Yamaha CP-70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电钢琴有着独特的执念。这台钢琴的击弦系统被他刻意调整得异常干燥，中音区琴槌毛毡被磨薄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0.3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毫米以获得他追求的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解剖式清晰度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。他形容这台钢琴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像外科手术刀般精准，能切开音符最本质的肌理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。这台特别的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CP-70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陪伴古尔德完成了人生最后的录音杰作，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1981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年他在纽约录制传奇版《哥德堡变奏曲》时使用的就是它，成为他音乐哲学最忠实的诠释者。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）“巨掌”谢尔盖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·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拉赫玛尼诺夫的特制钢琴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Songti SC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钢琴巨匠谢尔盖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·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拉赫玛尼诺夫对斯坦威钢琴有着特殊的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巨掌需求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。这位以惊人手型著称的音乐家的手可以轻松跨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12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度音程，掌幅达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30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厘米。他需要特制的宽键距钢琴才能舒适演奏，他的专属斯坦威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No.279634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的白键比标准型号宽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5%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，琴键长度也增加了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Songti SC"/>
                <a:cs typeface="Times New Roman" panose="02020603050405020304" pitchFamily="18" charset="0"/>
              </a:rPr>
              <a:t>毫米，斯坦威工厂还特别为他调整了击弦机力度，以适应其惊人的指力。这台传奇钢琴见证了他无数经典演出的诞生，现珍藏于俄罗斯格林卡博物馆，琴键上仍清晰可见他长期演奏留下的独特磨损痕迹。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424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Normal" panose="020B0400000000000000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Normal" panose="020B0400000000000000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3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760037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32349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7639927" y="1499"/>
            <a:ext cx="648074" cy="13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5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5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2146444359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012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ags" Target="../tags/tag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6"/>
    </p:custDataLst>
    <p:extLst>
      <p:ext uri="{BB962C8B-B14F-4D97-AF65-F5344CB8AC3E}">
        <p14:creationId xmlns:p14="http://schemas.microsoft.com/office/powerpoint/2010/main" val="215678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slow">
    <p:wipe/>
  </p:transition>
  <p:txStyles>
    <p:titleStyle>
      <a:lvl1pPr algn="l" defTabSz="1371600" rtl="0" eaLnBrk="1" fontAlgn="auto" latinLnBrk="0" hangingPunct="1">
        <a:lnSpc>
          <a:spcPct val="100000"/>
        </a:lnSpc>
        <a:spcBef>
          <a:spcPct val="0"/>
        </a:spcBef>
        <a:buNone/>
        <a:defRPr sz="5400" b="1" u="none" strike="noStrike" kern="1200" cap="none" spc="4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1371600" rtl="0" eaLnBrk="1" fontAlgn="auto" latinLnBrk="0" hangingPunct="1">
        <a:lnSpc>
          <a:spcPct val="130000"/>
        </a:lnSpc>
        <a:spcBef>
          <a:spcPts val="0"/>
        </a:spcBef>
        <a:spcAft>
          <a:spcPts val="1500"/>
        </a:spcAft>
        <a:buFont typeface="Arial" panose="020B0604020202020204" pitchFamily="34" charset="0"/>
        <a:buChar char="●"/>
        <a:defRPr sz="27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10287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●"/>
        <a:tabLst>
          <a:tab pos="2415540" algn="l"/>
          <a:tab pos="2415540" algn="l"/>
          <a:tab pos="2415540" algn="l"/>
          <a:tab pos="2415540" algn="l"/>
        </a:tabLst>
        <a:defRPr sz="24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7145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●"/>
        <a:defRPr sz="24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24003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Wingdings" panose="05000000000000000000" charset="0"/>
        <a:buChar char=""/>
        <a:defRPr sz="21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30861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21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37728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86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44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302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753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1553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7353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0.jpeg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slideLayout" Target="../slideLayouts/slideLayout15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2" Type="http://schemas.openxmlformats.org/officeDocument/2006/relationships/tags" Target="../tags/tag24.xml"/><Relationship Id="rId16" Type="http://schemas.openxmlformats.org/officeDocument/2006/relationships/image" Target="../media/image5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image" Target="../media/image35.jpeg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39.pn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10800000" flipH="1">
            <a:off x="0" y="-31115"/>
            <a:ext cx="18363565" cy="8390255"/>
            <a:chOff x="0" y="0"/>
            <a:chExt cx="3045065" cy="16205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5065" cy="1620513"/>
            </a:xfrm>
            <a:prstGeom prst="round1Rect">
              <a:avLst/>
            </a:prstGeom>
            <a:blipFill rotWithShape="0">
              <a:blip r:embed="rId2"/>
              <a:stretch>
                <a:fillRect t="-106000" b="-7700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0800000" flipH="1">
            <a:off x="-240030" y="-85090"/>
            <a:ext cx="18831560" cy="8782685"/>
            <a:chOff x="494503" y="-627372"/>
            <a:chExt cx="4949092" cy="2793078"/>
          </a:xfrm>
        </p:grpSpPr>
        <p:sp>
          <p:nvSpPr>
            <p:cNvPr id="8" name="Freeform 8"/>
            <p:cNvSpPr/>
            <p:nvPr/>
          </p:nvSpPr>
          <p:spPr>
            <a:xfrm>
              <a:off x="557879" y="-627372"/>
              <a:ext cx="4885716" cy="2754872"/>
            </a:xfrm>
            <a:prstGeom prst="round1Rect">
              <a:avLst/>
            </a:prstGeom>
            <a:solidFill>
              <a:srgbClr val="703333">
                <a:alpha val="4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94503" y="-627298"/>
              <a:ext cx="4865479" cy="2793004"/>
            </a:xfrm>
            <a:prstGeom prst="round1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10"/>
          <p:cNvGrpSpPr/>
          <p:nvPr/>
        </p:nvGrpSpPr>
        <p:grpSpPr>
          <a:xfrm>
            <a:off x="5867638" y="6314376"/>
            <a:ext cx="3686407" cy="751573"/>
            <a:chOff x="0" y="0"/>
            <a:chExt cx="970906" cy="197945"/>
          </a:xfrm>
        </p:grpSpPr>
        <p:sp>
          <p:nvSpPr>
            <p:cNvPr id="46" name="Freeform 11"/>
            <p:cNvSpPr/>
            <p:nvPr/>
          </p:nvSpPr>
          <p:spPr>
            <a:xfrm>
              <a:off x="0" y="0"/>
              <a:ext cx="970906" cy="197945"/>
            </a:xfrm>
            <a:custGeom>
              <a:avLst/>
              <a:gdLst/>
              <a:ahLst/>
              <a:cxnLst/>
              <a:rect l="l" t="t" r="r" b="b"/>
              <a:pathLst>
                <a:path w="970906" h="197945">
                  <a:moveTo>
                    <a:pt x="98973" y="0"/>
                  </a:moveTo>
                  <a:lnTo>
                    <a:pt x="871933" y="0"/>
                  </a:lnTo>
                  <a:cubicBezTo>
                    <a:pt x="898182" y="0"/>
                    <a:pt x="923356" y="10427"/>
                    <a:pt x="941917" y="28988"/>
                  </a:cubicBezTo>
                  <a:cubicBezTo>
                    <a:pt x="960478" y="47549"/>
                    <a:pt x="970906" y="72723"/>
                    <a:pt x="970906" y="98973"/>
                  </a:cubicBezTo>
                  <a:lnTo>
                    <a:pt x="970906" y="98973"/>
                  </a:lnTo>
                  <a:cubicBezTo>
                    <a:pt x="970906" y="153634"/>
                    <a:pt x="926594" y="197945"/>
                    <a:pt x="87193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B01F24"/>
            </a:solidFill>
          </p:spPr>
        </p:sp>
        <p:sp>
          <p:nvSpPr>
            <p:cNvPr id="47" name="TextBox 12"/>
            <p:cNvSpPr txBox="1"/>
            <p:nvPr/>
          </p:nvSpPr>
          <p:spPr>
            <a:xfrm>
              <a:off x="0" y="-38100"/>
              <a:ext cx="970906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0919" y="6297866"/>
            <a:ext cx="3319553" cy="751573"/>
            <a:chOff x="0" y="0"/>
            <a:chExt cx="874285" cy="1979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4285" cy="197945"/>
            </a:xfrm>
            <a:custGeom>
              <a:avLst/>
              <a:gdLst/>
              <a:ahLst/>
              <a:cxnLst/>
              <a:rect l="l" t="t" r="r" b="b"/>
              <a:pathLst>
                <a:path w="874285" h="197945">
                  <a:moveTo>
                    <a:pt x="98973" y="0"/>
                  </a:moveTo>
                  <a:lnTo>
                    <a:pt x="775313" y="0"/>
                  </a:lnTo>
                  <a:cubicBezTo>
                    <a:pt x="801562" y="0"/>
                    <a:pt x="826736" y="10427"/>
                    <a:pt x="845297" y="28988"/>
                  </a:cubicBezTo>
                  <a:cubicBezTo>
                    <a:pt x="863858" y="47549"/>
                    <a:pt x="874285" y="72723"/>
                    <a:pt x="874285" y="98973"/>
                  </a:cubicBezTo>
                  <a:lnTo>
                    <a:pt x="874285" y="98973"/>
                  </a:lnTo>
                  <a:cubicBezTo>
                    <a:pt x="874285" y="153634"/>
                    <a:pt x="829974" y="197945"/>
                    <a:pt x="77531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4285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036196" y="1028700"/>
            <a:ext cx="2629592" cy="729500"/>
          </a:xfrm>
          <a:custGeom>
            <a:avLst/>
            <a:gdLst/>
            <a:ahLst/>
            <a:cxnLst/>
            <a:rect l="l" t="t" r="r" b="b"/>
            <a:pathLst>
              <a:path w="2629592" h="729500">
                <a:moveTo>
                  <a:pt x="0" y="0"/>
                </a:moveTo>
                <a:lnTo>
                  <a:pt x="2629592" y="0"/>
                </a:lnTo>
                <a:lnTo>
                  <a:pt x="2629592" y="729500"/>
                </a:lnTo>
                <a:lnTo>
                  <a:pt x="0" y="72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679958" y="1496034"/>
            <a:ext cx="5024603" cy="47625"/>
            <a:chOff x="0" y="0"/>
            <a:chExt cx="1323352" cy="125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23352" cy="12543"/>
            </a:xfrm>
            <a:custGeom>
              <a:avLst/>
              <a:gdLst/>
              <a:ahLst/>
              <a:cxnLst/>
              <a:rect l="l" t="t" r="r" b="b"/>
              <a:pathLst>
                <a:path w="1323352" h="12543">
                  <a:moveTo>
                    <a:pt x="0" y="0"/>
                  </a:moveTo>
                  <a:lnTo>
                    <a:pt x="1323352" y="0"/>
                  </a:lnTo>
                  <a:lnTo>
                    <a:pt x="132335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2335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258841" y="38024"/>
            <a:ext cx="5029160" cy="7360030"/>
          </a:xfrm>
          <a:custGeom>
            <a:avLst/>
            <a:gdLst/>
            <a:ahLst/>
            <a:cxnLst/>
            <a:rect l="l" t="t" r="r" b="b"/>
            <a:pathLst>
              <a:path w="9876711" h="7360030">
                <a:moveTo>
                  <a:pt x="0" y="0"/>
                </a:moveTo>
                <a:lnTo>
                  <a:pt x="9876710" y="0"/>
                </a:lnTo>
                <a:lnTo>
                  <a:pt x="9876710" y="7360030"/>
                </a:lnTo>
                <a:lnTo>
                  <a:pt x="0" y="736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l="-1" r="-96388" b="-10575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036196" y="6361244"/>
            <a:ext cx="2868999" cy="48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2000" dirty="0" err="1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汇报人</a:t>
            </a:r>
            <a:r>
              <a:rPr lang="en-US" sz="2000" dirty="0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：</a:t>
            </a:r>
            <a:r>
              <a:rPr lang="zh-CN" altLang="en-US" sz="2000" dirty="0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钢琴第八小组</a:t>
            </a:r>
            <a:endParaRPr lang="en-US" sz="2000" dirty="0">
              <a:solidFill>
                <a:srgbClr val="702D22"/>
              </a:solidFill>
              <a:latin typeface="汉仪雅酷黑-85J" panose="00020600040101010101" charset="-122"/>
              <a:ea typeface="汉仪雅酷黑-85J" panose="00020600040101010101" charset="-122"/>
              <a:cs typeface="汉仪雅酷黑-85J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36196" y="2319944"/>
            <a:ext cx="13812808" cy="185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35"/>
              </a:lnSpc>
            </a:pPr>
            <a:r>
              <a:rPr lang="zh-CN" altLang="en-US" sz="9700" dirty="0">
                <a:solidFill>
                  <a:srgbClr val="FFFFFF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字由点字美玲体" panose="00020600040101000101" charset="-122"/>
              </a:rPr>
              <a:t>从机械之心到艺术之魂</a:t>
            </a:r>
            <a:endParaRPr lang="en-US" sz="9700" dirty="0">
              <a:solidFill>
                <a:srgbClr val="FFFFFF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23899" y="8724726"/>
            <a:ext cx="11136761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7605">
                <a:solidFill>
                  <a:srgbClr val="A20000">
                    <a:alpha val="10980"/>
                  </a:srgbClr>
                </a:solidFill>
                <a:latin typeface="汉仪雅酷黑-85J" panose="00020600040101010101" charset="-122"/>
                <a:ea typeface="汉仪雅酷黑-85J" panose="00020600040101010101" charset="-122"/>
                <a:cs typeface="Alarabiya" panose="02060603050605020204"/>
                <a:sym typeface="Alarabiya" panose="02060603050605020204"/>
              </a:rPr>
              <a:t>ZHEJIANG UNIVERSITY</a:t>
            </a:r>
          </a:p>
        </p:txBody>
      </p:sp>
      <p:grpSp>
        <p:nvGrpSpPr>
          <p:cNvPr id="2" name="Group 28"/>
          <p:cNvGrpSpPr/>
          <p:nvPr/>
        </p:nvGrpSpPr>
        <p:grpSpPr>
          <a:xfrm>
            <a:off x="16667994" y="9527986"/>
            <a:ext cx="818017" cy="152400"/>
            <a:chOff x="0" y="0"/>
            <a:chExt cx="1090689" cy="203200"/>
          </a:xfrm>
        </p:grpSpPr>
        <p:grpSp>
          <p:nvGrpSpPr>
            <p:cNvPr id="3" name="Group 29"/>
            <p:cNvGrpSpPr/>
            <p:nvPr/>
          </p:nvGrpSpPr>
          <p:grpSpPr>
            <a:xfrm>
              <a:off x="0" y="0"/>
              <a:ext cx="203200" cy="203200"/>
              <a:chOff x="0" y="0"/>
              <a:chExt cx="875357" cy="875357"/>
            </a:xfrm>
          </p:grpSpPr>
          <p:sp>
            <p:nvSpPr>
              <p:cNvPr id="4" name="Freeform 30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38" name="TextBox 31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9" name="Group 32"/>
            <p:cNvGrpSpPr/>
            <p:nvPr/>
          </p:nvGrpSpPr>
          <p:grpSpPr>
            <a:xfrm>
              <a:off x="443745" y="0"/>
              <a:ext cx="203200" cy="203200"/>
              <a:chOff x="0" y="0"/>
              <a:chExt cx="875357" cy="875357"/>
            </a:xfrm>
          </p:grpSpPr>
          <p:sp>
            <p:nvSpPr>
              <p:cNvPr id="40" name="Freeform 33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41" name="TextBox 34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2" name="Group 35"/>
            <p:cNvGrpSpPr/>
            <p:nvPr/>
          </p:nvGrpSpPr>
          <p:grpSpPr>
            <a:xfrm>
              <a:off x="887489" y="0"/>
              <a:ext cx="203200" cy="203200"/>
              <a:chOff x="0" y="0"/>
              <a:chExt cx="875357" cy="875357"/>
            </a:xfrm>
          </p:grpSpPr>
          <p:sp>
            <p:nvSpPr>
              <p:cNvPr id="43" name="Freeform 36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B01F24"/>
              </a:solidFill>
            </p:spPr>
          </p:sp>
          <p:sp>
            <p:nvSpPr>
              <p:cNvPr id="44" name="TextBox 37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26" name="TextBox 26"/>
          <p:cNvSpPr txBox="1"/>
          <p:nvPr/>
        </p:nvSpPr>
        <p:spPr>
          <a:xfrm>
            <a:off x="6004058" y="6362737"/>
            <a:ext cx="3413126" cy="48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2000" dirty="0">
                <a:solidFill>
                  <a:srgbClr val="FFFFFF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时间：2025.5.12</a:t>
            </a:r>
          </a:p>
        </p:txBody>
      </p:sp>
    </p:spTree>
  </p:cSld>
  <p:clrMapOvr>
    <a:masterClrMapping/>
  </p:clrMapOvr>
  <p:transition spd="slow" advClick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3AF6A-9F3D-B4C4-AC03-49610BE93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836DEA81-0404-BC24-08D6-C2CBEF754370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B37678C-8150-0D57-0FC6-8FC6AD61ECAF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06DFD3C-50C0-A8E4-B40F-AEDB8392C8C1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87B5ABE1-D8F5-291E-F22C-D6F6DF8806B5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CBCC5AC-CEF9-F1BB-BFF6-C167BC3046F6}"/>
              </a:ext>
            </a:extLst>
          </p:cNvPr>
          <p:cNvSpPr txBox="1"/>
          <p:nvPr/>
        </p:nvSpPr>
        <p:spPr>
          <a:xfrm>
            <a:off x="1028700" y="904875"/>
            <a:ext cx="11315700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增加逆止器</a:t>
            </a: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035884E7-9268-5870-6CC9-AE957FCFEEF7}"/>
              </a:ext>
            </a:extLst>
          </p:cNvPr>
          <p:cNvSpPr/>
          <p:nvPr/>
        </p:nvSpPr>
        <p:spPr>
          <a:xfrm>
            <a:off x="5257800" y="1504950"/>
            <a:ext cx="8838850" cy="0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D71CF20B-2641-6A23-3094-C5DD3EB3950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33600" y="2532982"/>
            <a:ext cx="13868570" cy="5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“琴锤”击打完成后保持相对竖直，因此琴键仅需略微上抬即可进入能再次顶起“琴锤”的位置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0A6E8D-707A-266B-595A-219885017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503336"/>
            <a:ext cx="6705600" cy="63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211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3"/>
          <p:cNvSpPr/>
          <p:nvPr/>
        </p:nvSpPr>
        <p:spPr>
          <a:xfrm>
            <a:off x="4495801" y="1504950"/>
            <a:ext cx="9600850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028700" y="904875"/>
            <a:ext cx="5644054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立式钢琴</a:t>
            </a:r>
          </a:p>
        </p:txBody>
      </p:sp>
      <p:sp>
        <p:nvSpPr>
          <p:cNvPr id="33" name="Freeform 33"/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6" name="Group 7"/>
          <p:cNvGrpSpPr/>
          <p:nvPr/>
        </p:nvGrpSpPr>
        <p:grpSpPr>
          <a:xfrm rot="-10800000">
            <a:off x="-167005" y="10002520"/>
            <a:ext cx="18564860" cy="370205"/>
            <a:chOff x="0" y="0"/>
            <a:chExt cx="4889562" cy="70851"/>
          </a:xfrm>
        </p:grpSpPr>
        <p:sp>
          <p:nvSpPr>
            <p:cNvPr id="37" name="Freeform 8"/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9"/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DC575C88-352F-18A8-19C0-CC96E27D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654553"/>
            <a:ext cx="7710488" cy="809973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C3691-D43C-2A27-CD0A-E9565F688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3">
            <a:extLst>
              <a:ext uri="{FF2B5EF4-FFF2-40B4-BE49-F238E27FC236}">
                <a16:creationId xmlns:a16="http://schemas.microsoft.com/office/drawing/2014/main" id="{5CC8CB5A-8A5E-00C9-BF48-11CBD430C17D}"/>
              </a:ext>
            </a:extLst>
          </p:cNvPr>
          <p:cNvSpPr/>
          <p:nvPr/>
        </p:nvSpPr>
        <p:spPr>
          <a:xfrm>
            <a:off x="4495801" y="1504950"/>
            <a:ext cx="9600850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6C8A47BF-1E79-1B3E-393F-2F38FD8711EF}"/>
              </a:ext>
            </a:extLst>
          </p:cNvPr>
          <p:cNvSpPr txBox="1"/>
          <p:nvPr/>
        </p:nvSpPr>
        <p:spPr>
          <a:xfrm>
            <a:off x="1028700" y="904875"/>
            <a:ext cx="5644054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延音踏板</a:t>
            </a: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9DB7BB13-6B5D-AE63-5881-70E00914B981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6" name="Group 7">
            <a:extLst>
              <a:ext uri="{FF2B5EF4-FFF2-40B4-BE49-F238E27FC236}">
                <a16:creationId xmlns:a16="http://schemas.microsoft.com/office/drawing/2014/main" id="{1BD32636-244C-186A-A1EB-9010CE050214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70205"/>
            <a:chOff x="0" y="0"/>
            <a:chExt cx="4889562" cy="70851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025512C7-F1EB-0DB6-1EF2-78436622AF0F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8531B013-DD36-BF76-0541-255612077B49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E569763-9682-FF5F-ED51-8B39DEEB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613143"/>
            <a:ext cx="9067800" cy="67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828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F8FEA-F14E-5A1D-2C03-A1D4003D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3">
            <a:extLst>
              <a:ext uri="{FF2B5EF4-FFF2-40B4-BE49-F238E27FC236}">
                <a16:creationId xmlns:a16="http://schemas.microsoft.com/office/drawing/2014/main" id="{24BC6988-6C55-6A5A-7F38-1E7E7126523C}"/>
              </a:ext>
            </a:extLst>
          </p:cNvPr>
          <p:cNvSpPr/>
          <p:nvPr/>
        </p:nvSpPr>
        <p:spPr>
          <a:xfrm>
            <a:off x="4495801" y="1504950"/>
            <a:ext cx="9600850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F948B6FB-A854-75DA-8A18-F920A877E8FA}"/>
              </a:ext>
            </a:extLst>
          </p:cNvPr>
          <p:cNvSpPr txBox="1"/>
          <p:nvPr/>
        </p:nvSpPr>
        <p:spPr>
          <a:xfrm>
            <a:off x="1028700" y="904875"/>
            <a:ext cx="5644054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增音踏板</a:t>
            </a: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1B07D6DF-E0EC-52F0-C0FE-E30BC0F6A6A9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6" name="Group 7">
            <a:extLst>
              <a:ext uri="{FF2B5EF4-FFF2-40B4-BE49-F238E27FC236}">
                <a16:creationId xmlns:a16="http://schemas.microsoft.com/office/drawing/2014/main" id="{A93A59C6-D85C-20FC-F2F2-5EFEAC625E60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70205"/>
            <a:chOff x="0" y="0"/>
            <a:chExt cx="4889562" cy="70851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D3E3D6A6-B1A0-96FD-C043-7F4D1D98A4E3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6E39837F-A16C-8F7B-898C-B31B9EDF31D0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7291302-490D-FDE8-D4D5-BD8A5B11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8" y="3212505"/>
            <a:ext cx="8063963" cy="48688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984292-78E4-4E98-7B7E-48BB9415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3212504"/>
            <a:ext cx="8506684" cy="48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3581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31601-91C6-8174-4E63-F3F029CA6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3">
            <a:extLst>
              <a:ext uri="{FF2B5EF4-FFF2-40B4-BE49-F238E27FC236}">
                <a16:creationId xmlns:a16="http://schemas.microsoft.com/office/drawing/2014/main" id="{CEF7DE91-FCCD-293D-12F4-A6E0C522393E}"/>
              </a:ext>
            </a:extLst>
          </p:cNvPr>
          <p:cNvSpPr/>
          <p:nvPr/>
        </p:nvSpPr>
        <p:spPr>
          <a:xfrm>
            <a:off x="4495801" y="1504950"/>
            <a:ext cx="9600850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3BECB53-0530-F241-2824-682E855A6141}"/>
              </a:ext>
            </a:extLst>
          </p:cNvPr>
          <p:cNvSpPr txBox="1"/>
          <p:nvPr/>
        </p:nvSpPr>
        <p:spPr>
          <a:xfrm>
            <a:off x="1028700" y="904875"/>
            <a:ext cx="5644054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弱音踏板</a:t>
            </a: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A0CAB50D-D06F-B28D-DD15-4E1563CD8150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6" name="Group 7">
            <a:extLst>
              <a:ext uri="{FF2B5EF4-FFF2-40B4-BE49-F238E27FC236}">
                <a16:creationId xmlns:a16="http://schemas.microsoft.com/office/drawing/2014/main" id="{FFCA8E0C-E9FE-1146-DC01-C1EAC9CF3F0E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70205"/>
            <a:chOff x="0" y="0"/>
            <a:chExt cx="4889562" cy="70851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A95DA000-6B5E-6336-099F-70F87A294341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7AE317F6-2822-4286-F09C-3F78821623A1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87ACE36-0708-F519-D7EA-B3219DF71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27895"/>
            <a:ext cx="7975897" cy="34223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852D21-2DD1-DA1A-5381-F97EF3413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48" y="5980088"/>
            <a:ext cx="7531702" cy="35482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661827-4984-9E80-60E9-D09FD5DB0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5980093"/>
            <a:ext cx="7237600" cy="354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071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" t="27996" r="25748" b="47357"/>
          <a:stretch/>
        </p:blipFill>
        <p:spPr>
          <a:xfrm>
            <a:off x="0" y="0"/>
            <a:ext cx="18288000" cy="102177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C876491-1139-A369-BE02-72A71CDEB1EB}"/>
              </a:ext>
            </a:extLst>
          </p:cNvPr>
          <p:cNvSpPr/>
          <p:nvPr/>
        </p:nvSpPr>
        <p:spPr>
          <a:xfrm>
            <a:off x="-12819" y="69300"/>
            <a:ext cx="18288000" cy="10332000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图形"/>
          <p:cNvSpPr txBox="1"/>
          <p:nvPr>
            <p:custDataLst>
              <p:tags r:id="rId2"/>
            </p:custDataLst>
          </p:nvPr>
        </p:nvSpPr>
        <p:spPr>
          <a:xfrm>
            <a:off x="1550671" y="1943100"/>
            <a:ext cx="2453641" cy="3931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2" h="1221">
                <a:moveTo>
                  <a:pt x="381" y="146"/>
                </a:moveTo>
                <a:cubicBezTo>
                  <a:pt x="341" y="145"/>
                  <a:pt x="305" y="160"/>
                  <a:pt x="274" y="190"/>
                </a:cubicBezTo>
                <a:cubicBezTo>
                  <a:pt x="244" y="220"/>
                  <a:pt x="220" y="269"/>
                  <a:pt x="202" y="337"/>
                </a:cubicBezTo>
                <a:cubicBezTo>
                  <a:pt x="185" y="405"/>
                  <a:pt x="176" y="494"/>
                  <a:pt x="176" y="606"/>
                </a:cubicBezTo>
                <a:cubicBezTo>
                  <a:pt x="176" y="719"/>
                  <a:pt x="185" y="810"/>
                  <a:pt x="202" y="879"/>
                </a:cubicBezTo>
                <a:cubicBezTo>
                  <a:pt x="220" y="948"/>
                  <a:pt x="244" y="998"/>
                  <a:pt x="274" y="1029"/>
                </a:cubicBezTo>
                <a:cubicBezTo>
                  <a:pt x="305" y="1060"/>
                  <a:pt x="341" y="1076"/>
                  <a:pt x="381" y="1075"/>
                </a:cubicBezTo>
                <a:cubicBezTo>
                  <a:pt x="421" y="1076"/>
                  <a:pt x="457" y="1060"/>
                  <a:pt x="488" y="1029"/>
                </a:cubicBezTo>
                <a:cubicBezTo>
                  <a:pt x="518" y="998"/>
                  <a:pt x="542" y="948"/>
                  <a:pt x="560" y="879"/>
                </a:cubicBezTo>
                <a:cubicBezTo>
                  <a:pt x="577" y="810"/>
                  <a:pt x="586" y="719"/>
                  <a:pt x="586" y="606"/>
                </a:cubicBezTo>
                <a:cubicBezTo>
                  <a:pt x="586" y="494"/>
                  <a:pt x="577" y="405"/>
                  <a:pt x="560" y="337"/>
                </a:cubicBezTo>
                <a:cubicBezTo>
                  <a:pt x="542" y="269"/>
                  <a:pt x="518" y="220"/>
                  <a:pt x="488" y="190"/>
                </a:cubicBezTo>
                <a:cubicBezTo>
                  <a:pt x="457" y="160"/>
                  <a:pt x="421" y="145"/>
                  <a:pt x="381" y="146"/>
                </a:cubicBezTo>
                <a:close/>
                <a:moveTo>
                  <a:pt x="381" y="0"/>
                </a:moveTo>
                <a:cubicBezTo>
                  <a:pt x="498" y="0"/>
                  <a:pt x="590" y="50"/>
                  <a:pt x="658" y="151"/>
                </a:cubicBezTo>
                <a:cubicBezTo>
                  <a:pt x="726" y="251"/>
                  <a:pt x="760" y="403"/>
                  <a:pt x="762" y="606"/>
                </a:cubicBezTo>
                <a:cubicBezTo>
                  <a:pt x="760" y="811"/>
                  <a:pt x="726" y="965"/>
                  <a:pt x="658" y="1067"/>
                </a:cubicBezTo>
                <a:cubicBezTo>
                  <a:pt x="590" y="1169"/>
                  <a:pt x="498" y="1221"/>
                  <a:pt x="381" y="1221"/>
                </a:cubicBezTo>
                <a:cubicBezTo>
                  <a:pt x="264" y="1221"/>
                  <a:pt x="172" y="1169"/>
                  <a:pt x="104" y="1067"/>
                </a:cubicBezTo>
                <a:cubicBezTo>
                  <a:pt x="36" y="965"/>
                  <a:pt x="1" y="811"/>
                  <a:pt x="0" y="606"/>
                </a:cubicBezTo>
                <a:cubicBezTo>
                  <a:pt x="1" y="403"/>
                  <a:pt x="36" y="251"/>
                  <a:pt x="104" y="150"/>
                </a:cubicBezTo>
                <a:cubicBezTo>
                  <a:pt x="172" y="50"/>
                  <a:pt x="264" y="0"/>
                  <a:pt x="381" y="0"/>
                </a:cubicBezTo>
                <a:close/>
              </a:path>
            </a:pathLst>
          </a:custGeom>
          <a:gradFill>
            <a:gsLst>
              <a:gs pos="53000">
                <a:schemeClr val="bg1"/>
              </a:gs>
              <a:gs pos="69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由点字美玲体" panose="02010600030101010101" charset="-122"/>
              <a:ea typeface="字由点字美玲体" panose="02010600030101010101" charset="-122"/>
              <a:cs typeface="阿里巴巴普惠体 Medium"/>
              <a:sym typeface="Arial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4FAA09-4825-AAF5-EC62-518563407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666" y="1943100"/>
            <a:ext cx="2321707" cy="36271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5046" y="437357"/>
            <a:ext cx="2621507" cy="7254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5822EA-1177-5BB4-B3B5-A227F252024A}"/>
              </a:ext>
            </a:extLst>
          </p:cNvPr>
          <p:cNvSpPr txBox="1"/>
          <p:nvPr/>
        </p:nvSpPr>
        <p:spPr>
          <a:xfrm>
            <a:off x="5564922" y="3162300"/>
            <a:ext cx="12192000" cy="1692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chemeClr val="tx1">
                      <a:alpha val="86000"/>
                    </a:scheme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钢琴的“身体语言”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018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DE131-7CBB-2C7D-C079-B174E3D64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03046B2-07DF-9FBF-35BC-AAB73E8B6614}"/>
              </a:ext>
            </a:extLst>
          </p:cNvPr>
          <p:cNvGrpSpPr/>
          <p:nvPr/>
        </p:nvGrpSpPr>
        <p:grpSpPr>
          <a:xfrm>
            <a:off x="1047099" y="2983004"/>
            <a:ext cx="16212201" cy="2706203"/>
            <a:chOff x="0" y="0"/>
            <a:chExt cx="21616268" cy="360827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90EA87-E5AE-D0E0-FE7E-E3CD7801F0A4}"/>
                </a:ext>
              </a:extLst>
            </p:cNvPr>
            <p:cNvSpPr/>
            <p:nvPr/>
          </p:nvSpPr>
          <p:spPr>
            <a:xfrm>
              <a:off x="0" y="0"/>
              <a:ext cx="21616231" cy="3608262"/>
            </a:xfrm>
            <a:custGeom>
              <a:avLst/>
              <a:gdLst/>
              <a:ahLst/>
              <a:cxnLst/>
              <a:rect l="l" t="t" r="r" b="b"/>
              <a:pathLst>
                <a:path w="21616231" h="3608262">
                  <a:moveTo>
                    <a:pt x="56235" y="0"/>
                  </a:moveTo>
                  <a:lnTo>
                    <a:pt x="21559997" y="0"/>
                  </a:lnTo>
                  <a:cubicBezTo>
                    <a:pt x="21591054" y="0"/>
                    <a:pt x="21616231" y="25177"/>
                    <a:pt x="21616231" y="56235"/>
                  </a:cubicBezTo>
                  <a:lnTo>
                    <a:pt x="21616231" y="3552027"/>
                  </a:lnTo>
                  <a:cubicBezTo>
                    <a:pt x="21616231" y="3583085"/>
                    <a:pt x="21591054" y="3608262"/>
                    <a:pt x="21559997" y="3608262"/>
                  </a:cubicBezTo>
                  <a:lnTo>
                    <a:pt x="56235" y="3608262"/>
                  </a:lnTo>
                  <a:cubicBezTo>
                    <a:pt x="25177" y="3608262"/>
                    <a:pt x="0" y="3583085"/>
                    <a:pt x="0" y="3552027"/>
                  </a:cubicBezTo>
                  <a:lnTo>
                    <a:pt x="0" y="56235"/>
                  </a:lnTo>
                  <a:cubicBezTo>
                    <a:pt x="0" y="25177"/>
                    <a:pt x="25177" y="0"/>
                    <a:pt x="56235" y="0"/>
                  </a:cubicBezTo>
                  <a:close/>
                </a:path>
              </a:pathLst>
            </a:custGeom>
            <a:blipFill>
              <a:blip r:embed="rId6"/>
              <a:stretch>
                <a:fillRect t="-514598" b="-285652"/>
              </a:stretch>
            </a:blip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4774300E-1BD9-ABF2-7504-4CB8D4A54DC4}"/>
              </a:ext>
            </a:extLst>
          </p:cNvPr>
          <p:cNvGrpSpPr/>
          <p:nvPr/>
        </p:nvGrpSpPr>
        <p:grpSpPr>
          <a:xfrm>
            <a:off x="1674113" y="3882540"/>
            <a:ext cx="14939773" cy="4950743"/>
            <a:chOff x="0" y="0"/>
            <a:chExt cx="3934755" cy="130389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4CFAC95-02B4-DCD1-ED2C-2D69E1C9CF1C}"/>
                </a:ext>
              </a:extLst>
            </p:cNvPr>
            <p:cNvSpPr/>
            <p:nvPr/>
          </p:nvSpPr>
          <p:spPr>
            <a:xfrm>
              <a:off x="0" y="0"/>
              <a:ext cx="3934755" cy="1303899"/>
            </a:xfrm>
            <a:custGeom>
              <a:avLst/>
              <a:gdLst/>
              <a:ahLst/>
              <a:cxnLst/>
              <a:rect l="l" t="t" r="r" b="b"/>
              <a:pathLst>
                <a:path w="3934755" h="1303899">
                  <a:moveTo>
                    <a:pt x="6737" y="0"/>
                  </a:moveTo>
                  <a:lnTo>
                    <a:pt x="3928018" y="0"/>
                  </a:lnTo>
                  <a:cubicBezTo>
                    <a:pt x="3929805" y="0"/>
                    <a:pt x="3931519" y="710"/>
                    <a:pt x="3932782" y="1973"/>
                  </a:cubicBezTo>
                  <a:cubicBezTo>
                    <a:pt x="3934046" y="3237"/>
                    <a:pt x="3934755" y="4950"/>
                    <a:pt x="3934755" y="6737"/>
                  </a:cubicBezTo>
                  <a:lnTo>
                    <a:pt x="3934755" y="1297163"/>
                  </a:lnTo>
                  <a:cubicBezTo>
                    <a:pt x="3934755" y="1300883"/>
                    <a:pt x="3931739" y="1303899"/>
                    <a:pt x="3928018" y="1303899"/>
                  </a:cubicBezTo>
                  <a:lnTo>
                    <a:pt x="6737" y="1303899"/>
                  </a:lnTo>
                  <a:cubicBezTo>
                    <a:pt x="3016" y="1303899"/>
                    <a:pt x="0" y="1300883"/>
                    <a:pt x="0" y="1297163"/>
                  </a:cubicBezTo>
                  <a:lnTo>
                    <a:pt x="0" y="6737"/>
                  </a:lnTo>
                  <a:cubicBezTo>
                    <a:pt x="0" y="3016"/>
                    <a:pt x="3016" y="0"/>
                    <a:pt x="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02D22"/>
              </a:solidFill>
              <a:prstDash val="solid"/>
              <a:miter/>
            </a:ln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07C7FDA-32FA-3B22-0D3F-6F1D42C1ABBC}"/>
                </a:ext>
              </a:extLst>
            </p:cNvPr>
            <p:cNvSpPr txBox="1"/>
            <p:nvPr/>
          </p:nvSpPr>
          <p:spPr>
            <a:xfrm>
              <a:off x="0" y="-38100"/>
              <a:ext cx="3934755" cy="134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3A4F55F-6771-9641-03E8-16D015182AE8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C82B88-6799-28EC-B719-1DA00A9BA066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2DEA5DF-05AB-85EE-92B1-AB81E3BBD769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389CB520-81D9-8C3D-5909-6EDD9B04BB99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1E2DB72-4B4C-42D7-539B-EBB54F1F8128}"/>
              </a:ext>
            </a:extLst>
          </p:cNvPr>
          <p:cNvSpPr txBox="1"/>
          <p:nvPr/>
        </p:nvSpPr>
        <p:spPr>
          <a:xfrm>
            <a:off x="1028700" y="904875"/>
            <a:ext cx="7734300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三角钢琴 </a:t>
            </a:r>
            <a:r>
              <a:rPr lang="en-US" altLang="zh-CN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vs. </a:t>
            </a: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立式钢琴</a:t>
            </a: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BFED7097-A306-35B6-AFFF-390D96E8D39E}"/>
              </a:ext>
            </a:extLst>
          </p:cNvPr>
          <p:cNvSpPr/>
          <p:nvPr/>
        </p:nvSpPr>
        <p:spPr>
          <a:xfrm>
            <a:off x="8839200" y="1504950"/>
            <a:ext cx="5257450" cy="0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90271C2B-E060-9E26-2C11-9B9254FEA28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0" y="4152900"/>
            <a:ext cx="3956939" cy="59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三角钢琴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FEF1B203-3E36-6DA7-BE22-76B8443DAD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64052" y="4938029"/>
            <a:ext cx="5257801" cy="3812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三角钢琴，以其优雅的曲线和开放的结构，象征着自由和宏伟。斯坦威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D-274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这样的音乐会三角琴，展开的琴盖像一只展翅的天鹅。英国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《Classic FM》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杂志曾形容它的造型“兼具力学与美学”，音板水平延展，让声音像波浪一样向外扩散，适合宏大的交响乐厅。</a:t>
            </a:r>
            <a:endParaRPr lang="en-US" sz="2400" dirty="0">
              <a:solidFill>
                <a:srgbClr val="A6A6A6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0BEF6917-AF13-6F8F-CD9D-A1717FD9F5E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287000" y="4152899"/>
            <a:ext cx="3956939" cy="59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立式钢琴</a:t>
            </a:r>
            <a:endParaRPr lang="en-US" sz="3600" dirty="0">
              <a:solidFill>
                <a:srgbClr val="A20000"/>
              </a:solidFill>
              <a:latin typeface="汉仪雅酷黑-85J" panose="00020600040101010101" charset="-122"/>
              <a:ea typeface="汉仪雅酷黑-85J" panose="00020600040101010101" charset="-122"/>
              <a:cs typeface="字由点字美玲体" panose="00020600040101000101" charset="-122"/>
              <a:sym typeface="字由点字美玲体" panose="00020600040101000101" charset="-122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A5AA253D-084C-DCD1-1E9E-5CECFD73D27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923687" y="4938029"/>
            <a:ext cx="5410200" cy="3258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立式钢琴则以其紧凑的设计，适合家庭和小型场所，代表着亲密和私密的音乐体验。 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《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钢琴文化史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》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一书提到，它的垂直结构不仅省空间，还让音色更内敛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——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肖邦就偏爱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Pleyel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的小型立式琴，因为“它的声音像在耳边低语”。</a:t>
            </a:r>
            <a:endParaRPr lang="en-US" sz="2400" dirty="0">
              <a:solidFill>
                <a:srgbClr val="A6A6A6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989301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8C536-7E6C-543D-59C2-14EAF5155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>
            <a:extLst>
              <a:ext uri="{FF2B5EF4-FFF2-40B4-BE49-F238E27FC236}">
                <a16:creationId xmlns:a16="http://schemas.microsoft.com/office/drawing/2014/main" id="{4CC8D459-0526-05B5-D108-5C21C2CFE059}"/>
              </a:ext>
            </a:extLst>
          </p:cNvPr>
          <p:cNvSpPr/>
          <p:nvPr/>
        </p:nvSpPr>
        <p:spPr>
          <a:xfrm flipH="1">
            <a:off x="8117671" y="2594296"/>
            <a:ext cx="19050" cy="6927045"/>
          </a:xfrm>
          <a:prstGeom prst="line">
            <a:avLst/>
          </a:prstGeom>
          <a:ln w="38100" cap="flat">
            <a:solidFill>
              <a:srgbClr val="B01F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2AE4AA90-8BAD-6B22-0F24-4730E72E9E2F}"/>
              </a:ext>
            </a:extLst>
          </p:cNvPr>
          <p:cNvSpPr/>
          <p:nvPr/>
        </p:nvSpPr>
        <p:spPr>
          <a:xfrm>
            <a:off x="8839200" y="1504950"/>
            <a:ext cx="5257450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089E1AAB-3206-E7FB-C4AA-C60E20977FDD}"/>
              </a:ext>
            </a:extLst>
          </p:cNvPr>
          <p:cNvSpPr txBox="1"/>
          <p:nvPr/>
        </p:nvSpPr>
        <p:spPr>
          <a:xfrm>
            <a:off x="1028699" y="904875"/>
            <a:ext cx="7663955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材质与装饰的艺术表达</a:t>
            </a: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542E32F7-82D0-3087-01E5-513997B938CD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6" name="Group 7">
            <a:extLst>
              <a:ext uri="{FF2B5EF4-FFF2-40B4-BE49-F238E27FC236}">
                <a16:creationId xmlns:a16="http://schemas.microsoft.com/office/drawing/2014/main" id="{91EC2261-B7A8-3055-44D3-23FFE6282671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70205"/>
            <a:chOff x="0" y="0"/>
            <a:chExt cx="4889562" cy="70851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71B0F2D2-174C-DFB1-853B-09D640F254C4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DC27BFE9-1971-1F85-5B8A-C6169CFB3B69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图片 23" descr="【钢琴介绍】星海钢琴 - 知乎">
            <a:extLst>
              <a:ext uri="{FF2B5EF4-FFF2-40B4-BE49-F238E27FC236}">
                <a16:creationId xmlns:a16="http://schemas.microsoft.com/office/drawing/2014/main" id="{876E20B9-19F5-E426-3C81-FD4F57CDEE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5" y="2567830"/>
            <a:ext cx="7291672" cy="63295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10">
            <a:extLst>
              <a:ext uri="{FF2B5EF4-FFF2-40B4-BE49-F238E27FC236}">
                <a16:creationId xmlns:a16="http://schemas.microsoft.com/office/drawing/2014/main" id="{DE9F08D0-F461-5D5E-537B-B27F32511055}"/>
              </a:ext>
            </a:extLst>
          </p:cNvPr>
          <p:cNvGrpSpPr/>
          <p:nvPr/>
        </p:nvGrpSpPr>
        <p:grpSpPr>
          <a:xfrm>
            <a:off x="10503618" y="2306691"/>
            <a:ext cx="4953000" cy="1253801"/>
            <a:chOff x="0" y="0"/>
            <a:chExt cx="970906" cy="197945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240369D3-64AE-625A-3D22-B89251BC034E}"/>
                </a:ext>
              </a:extLst>
            </p:cNvPr>
            <p:cNvSpPr/>
            <p:nvPr/>
          </p:nvSpPr>
          <p:spPr>
            <a:xfrm>
              <a:off x="0" y="0"/>
              <a:ext cx="970906" cy="197945"/>
            </a:xfrm>
            <a:custGeom>
              <a:avLst/>
              <a:gdLst/>
              <a:ahLst/>
              <a:cxnLst/>
              <a:rect l="l" t="t" r="r" b="b"/>
              <a:pathLst>
                <a:path w="970906" h="197945">
                  <a:moveTo>
                    <a:pt x="98973" y="0"/>
                  </a:moveTo>
                  <a:lnTo>
                    <a:pt x="871933" y="0"/>
                  </a:lnTo>
                  <a:cubicBezTo>
                    <a:pt x="898182" y="0"/>
                    <a:pt x="923356" y="10427"/>
                    <a:pt x="941917" y="28988"/>
                  </a:cubicBezTo>
                  <a:cubicBezTo>
                    <a:pt x="960478" y="47549"/>
                    <a:pt x="970906" y="72723"/>
                    <a:pt x="970906" y="98973"/>
                  </a:cubicBezTo>
                  <a:lnTo>
                    <a:pt x="970906" y="98973"/>
                  </a:lnTo>
                  <a:cubicBezTo>
                    <a:pt x="970906" y="153634"/>
                    <a:pt x="926594" y="197945"/>
                    <a:pt x="87193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B01F24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A14DB71B-57D9-67A6-B8C6-8C661B1FA646}"/>
                </a:ext>
              </a:extLst>
            </p:cNvPr>
            <p:cNvSpPr txBox="1"/>
            <p:nvPr/>
          </p:nvSpPr>
          <p:spPr>
            <a:xfrm>
              <a:off x="0" y="-38100"/>
              <a:ext cx="970906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5" name="TextBox 26">
            <a:extLst>
              <a:ext uri="{FF2B5EF4-FFF2-40B4-BE49-F238E27FC236}">
                <a16:creationId xmlns:a16="http://schemas.microsoft.com/office/drawing/2014/main" id="{DBB530F3-8073-0B5B-5066-0F0E0928DF4F}"/>
              </a:ext>
            </a:extLst>
          </p:cNvPr>
          <p:cNvSpPr txBox="1"/>
          <p:nvPr/>
        </p:nvSpPr>
        <p:spPr>
          <a:xfrm>
            <a:off x="11273555" y="2673167"/>
            <a:ext cx="3413126" cy="52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亚克力钢琴</a:t>
            </a:r>
            <a:endParaRPr lang="en-US" sz="3200" dirty="0">
              <a:solidFill>
                <a:srgbClr val="FFFFFF"/>
              </a:solidFill>
              <a:latin typeface="汉仪雅酷黑-85J" panose="00020600040101010101" charset="-122"/>
              <a:ea typeface="汉仪雅酷黑-85J" panose="00020600040101010101" charset="-122"/>
              <a:cs typeface="汉仪雅酷黑-85J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FA41FEBC-A7D7-BD50-A973-D69813B6AB9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867706" y="3865777"/>
            <a:ext cx="8102290" cy="5474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4572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北京奥运会上，郎朗曾使用一架透明钢琴进行演出。这款独特的钢琴由 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Heintzman Pianos 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设计。虽然它的名字由“水晶”这个词组成，但钢琴实际上是由亚克力制成的。</a:t>
            </a:r>
          </a:p>
          <a:p>
            <a:pPr marL="0" lvl="0" indent="4572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亚克力的通透性让内部机械结构成为艺术展示的一部分，契合奥运会“科技与人文交融”的主题。德国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《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乐器工程学报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》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指出，亚克力琴体减少了高频衰减，使音色更清亮，尤其适合郎朗演奏的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《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星光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》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（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Starlight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）这类现代作品。后来，由于它的独特外观以及演奏历史，这架钢琴被一位匿名人士以 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322 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万美元的价格买下，成为了世界上“第二贵”的钢琴。</a:t>
            </a:r>
          </a:p>
        </p:txBody>
      </p:sp>
    </p:spTree>
    <p:extLst>
      <p:ext uri="{BB962C8B-B14F-4D97-AF65-F5344CB8AC3E}">
        <p14:creationId xmlns:p14="http://schemas.microsoft.com/office/powerpoint/2010/main" val="26861650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B8F37-32D3-B77D-C9AE-9EDFA416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>
            <a:extLst>
              <a:ext uri="{FF2B5EF4-FFF2-40B4-BE49-F238E27FC236}">
                <a16:creationId xmlns:a16="http://schemas.microsoft.com/office/drawing/2014/main" id="{AC5130F0-9B4C-FE0D-7CFA-3CE8FB3CD46C}"/>
              </a:ext>
            </a:extLst>
          </p:cNvPr>
          <p:cNvSpPr/>
          <p:nvPr/>
        </p:nvSpPr>
        <p:spPr>
          <a:xfrm flipH="1">
            <a:off x="9982200" y="2589326"/>
            <a:ext cx="19050" cy="6927045"/>
          </a:xfrm>
          <a:prstGeom prst="line">
            <a:avLst/>
          </a:prstGeom>
          <a:ln w="38100" cap="flat">
            <a:solidFill>
              <a:srgbClr val="B01F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1E25D9FA-9268-CC05-3699-F0690B9AF44C}"/>
              </a:ext>
            </a:extLst>
          </p:cNvPr>
          <p:cNvSpPr/>
          <p:nvPr/>
        </p:nvSpPr>
        <p:spPr>
          <a:xfrm>
            <a:off x="8839200" y="1504950"/>
            <a:ext cx="5257450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2EE643E-D84D-DE5C-F68C-5B57A7FD6762}"/>
              </a:ext>
            </a:extLst>
          </p:cNvPr>
          <p:cNvSpPr txBox="1"/>
          <p:nvPr/>
        </p:nvSpPr>
        <p:spPr>
          <a:xfrm>
            <a:off x="1028699" y="904875"/>
            <a:ext cx="7663955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材质与装饰的艺术表达</a:t>
            </a: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3CD81AF9-4282-E188-9EC9-6896301C978B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6" name="Group 7">
            <a:extLst>
              <a:ext uri="{FF2B5EF4-FFF2-40B4-BE49-F238E27FC236}">
                <a16:creationId xmlns:a16="http://schemas.microsoft.com/office/drawing/2014/main" id="{6889A926-C754-86E0-7922-598016340766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70205"/>
            <a:chOff x="0" y="0"/>
            <a:chExt cx="4889562" cy="70851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06AF545E-0952-342D-8425-AF5E39C77AE0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F645FF80-289C-8F48-C21A-AA01F097BFA5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10">
            <a:extLst>
              <a:ext uri="{FF2B5EF4-FFF2-40B4-BE49-F238E27FC236}">
                <a16:creationId xmlns:a16="http://schemas.microsoft.com/office/drawing/2014/main" id="{E39B27BC-BDE4-22C1-2A65-792EB0C854A4}"/>
              </a:ext>
            </a:extLst>
          </p:cNvPr>
          <p:cNvGrpSpPr/>
          <p:nvPr/>
        </p:nvGrpSpPr>
        <p:grpSpPr>
          <a:xfrm>
            <a:off x="2193146" y="2482581"/>
            <a:ext cx="4953000" cy="1253801"/>
            <a:chOff x="0" y="0"/>
            <a:chExt cx="970906" cy="197945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A6AB8A45-E5A1-3695-8AF9-965E7F726A4E}"/>
                </a:ext>
              </a:extLst>
            </p:cNvPr>
            <p:cNvSpPr/>
            <p:nvPr/>
          </p:nvSpPr>
          <p:spPr>
            <a:xfrm>
              <a:off x="0" y="0"/>
              <a:ext cx="970906" cy="197945"/>
            </a:xfrm>
            <a:custGeom>
              <a:avLst/>
              <a:gdLst/>
              <a:ahLst/>
              <a:cxnLst/>
              <a:rect l="l" t="t" r="r" b="b"/>
              <a:pathLst>
                <a:path w="970906" h="197945">
                  <a:moveTo>
                    <a:pt x="98973" y="0"/>
                  </a:moveTo>
                  <a:lnTo>
                    <a:pt x="871933" y="0"/>
                  </a:lnTo>
                  <a:cubicBezTo>
                    <a:pt x="898182" y="0"/>
                    <a:pt x="923356" y="10427"/>
                    <a:pt x="941917" y="28988"/>
                  </a:cubicBezTo>
                  <a:cubicBezTo>
                    <a:pt x="960478" y="47549"/>
                    <a:pt x="970906" y="72723"/>
                    <a:pt x="970906" y="98973"/>
                  </a:cubicBezTo>
                  <a:lnTo>
                    <a:pt x="970906" y="98973"/>
                  </a:lnTo>
                  <a:cubicBezTo>
                    <a:pt x="970906" y="153634"/>
                    <a:pt x="926594" y="197945"/>
                    <a:pt x="87193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B01F24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D35B64BE-EF0A-552C-6DDC-06C42ABC9CBE}"/>
                </a:ext>
              </a:extLst>
            </p:cNvPr>
            <p:cNvSpPr txBox="1"/>
            <p:nvPr/>
          </p:nvSpPr>
          <p:spPr>
            <a:xfrm>
              <a:off x="0" y="-38100"/>
              <a:ext cx="970906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5" name="TextBox 26">
            <a:extLst>
              <a:ext uri="{FF2B5EF4-FFF2-40B4-BE49-F238E27FC236}">
                <a16:creationId xmlns:a16="http://schemas.microsoft.com/office/drawing/2014/main" id="{9BC1B763-89AA-0266-E94B-CEC9B4516875}"/>
              </a:ext>
            </a:extLst>
          </p:cNvPr>
          <p:cNvSpPr txBox="1"/>
          <p:nvPr/>
        </p:nvSpPr>
        <p:spPr>
          <a:xfrm>
            <a:off x="2963083" y="2849057"/>
            <a:ext cx="3413126" cy="52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“和谐之声”</a:t>
            </a:r>
            <a:endParaRPr lang="en-US" sz="3200" dirty="0">
              <a:solidFill>
                <a:srgbClr val="FFFFFF"/>
              </a:solidFill>
              <a:latin typeface="汉仪雅酷黑-85J" panose="00020600040101010101" charset="-122"/>
              <a:ea typeface="汉仪雅酷黑-85J" panose="00020600040101010101" charset="-122"/>
              <a:cs typeface="汉仪雅酷黑-85J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E83FC9E5-08C6-54F3-C278-8E15EB7D202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83318" y="4090266"/>
            <a:ext cx="8102290" cy="4920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4572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这架来自德美公司的钢琴由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40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种不同类型的木材组成，描绘了石岐的中国艺术。郁金香木琴框质地坚硬且纹理华丽，确保共鸣稳定性；玫瑰木音板密度均衡，赋予中低频丝绸般的质感；鸟眼枫木琴键抗磨损特性让触键反馈更灵敏，郎朗曾赞叹“像抚摸丝绸与钢铁的结合体”。 钢琴侧板雕刻的“石岐纹样”（中国传统吉祥图案），呼应世博会“城市，让生活更美好”的主题。这架钢琴最终以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163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万美元的价格被收藏家郭庆祥买下，称其为“用木材谱写的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《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清明上河图</a:t>
            </a:r>
            <a:r>
              <a:rPr lang="en-US" altLang="zh-CN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》”</a:t>
            </a:r>
            <a:r>
              <a:rPr lang="zh-CN" altLang="en-US" sz="2400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653A19-A35B-C63A-1CDD-7D658379D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502" y="3216158"/>
            <a:ext cx="7544296" cy="5075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32429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4" r="2093" b="22151"/>
          <a:stretch/>
        </p:blipFill>
        <p:spPr>
          <a:xfrm>
            <a:off x="0" y="-25281"/>
            <a:ext cx="18288000" cy="10312281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089358-D71F-7DCA-4B28-9CC64F849ACB}"/>
              </a:ext>
            </a:extLst>
          </p:cNvPr>
          <p:cNvSpPr/>
          <p:nvPr/>
        </p:nvSpPr>
        <p:spPr>
          <a:xfrm>
            <a:off x="-32759" y="-25281"/>
            <a:ext cx="18288000" cy="10332000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形"/>
          <p:cNvSpPr txBox="1"/>
          <p:nvPr>
            <p:custDataLst>
              <p:tags r:id="rId2"/>
            </p:custDataLst>
          </p:nvPr>
        </p:nvSpPr>
        <p:spPr>
          <a:xfrm>
            <a:off x="1550671" y="1943100"/>
            <a:ext cx="2453641" cy="3931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2" h="1221">
                <a:moveTo>
                  <a:pt x="381" y="146"/>
                </a:moveTo>
                <a:cubicBezTo>
                  <a:pt x="341" y="145"/>
                  <a:pt x="305" y="160"/>
                  <a:pt x="274" y="190"/>
                </a:cubicBezTo>
                <a:cubicBezTo>
                  <a:pt x="244" y="220"/>
                  <a:pt x="220" y="269"/>
                  <a:pt x="202" y="337"/>
                </a:cubicBezTo>
                <a:cubicBezTo>
                  <a:pt x="185" y="405"/>
                  <a:pt x="176" y="494"/>
                  <a:pt x="176" y="606"/>
                </a:cubicBezTo>
                <a:cubicBezTo>
                  <a:pt x="176" y="719"/>
                  <a:pt x="185" y="810"/>
                  <a:pt x="202" y="879"/>
                </a:cubicBezTo>
                <a:cubicBezTo>
                  <a:pt x="220" y="948"/>
                  <a:pt x="244" y="998"/>
                  <a:pt x="274" y="1029"/>
                </a:cubicBezTo>
                <a:cubicBezTo>
                  <a:pt x="305" y="1060"/>
                  <a:pt x="341" y="1076"/>
                  <a:pt x="381" y="1075"/>
                </a:cubicBezTo>
                <a:cubicBezTo>
                  <a:pt x="421" y="1076"/>
                  <a:pt x="457" y="1060"/>
                  <a:pt x="488" y="1029"/>
                </a:cubicBezTo>
                <a:cubicBezTo>
                  <a:pt x="518" y="998"/>
                  <a:pt x="542" y="948"/>
                  <a:pt x="560" y="879"/>
                </a:cubicBezTo>
                <a:cubicBezTo>
                  <a:pt x="577" y="810"/>
                  <a:pt x="586" y="719"/>
                  <a:pt x="586" y="606"/>
                </a:cubicBezTo>
                <a:cubicBezTo>
                  <a:pt x="586" y="494"/>
                  <a:pt x="577" y="405"/>
                  <a:pt x="560" y="337"/>
                </a:cubicBezTo>
                <a:cubicBezTo>
                  <a:pt x="542" y="269"/>
                  <a:pt x="518" y="220"/>
                  <a:pt x="488" y="190"/>
                </a:cubicBezTo>
                <a:cubicBezTo>
                  <a:pt x="457" y="160"/>
                  <a:pt x="421" y="145"/>
                  <a:pt x="381" y="146"/>
                </a:cubicBezTo>
                <a:close/>
                <a:moveTo>
                  <a:pt x="381" y="0"/>
                </a:moveTo>
                <a:cubicBezTo>
                  <a:pt x="498" y="0"/>
                  <a:pt x="590" y="50"/>
                  <a:pt x="658" y="151"/>
                </a:cubicBezTo>
                <a:cubicBezTo>
                  <a:pt x="726" y="251"/>
                  <a:pt x="760" y="403"/>
                  <a:pt x="762" y="606"/>
                </a:cubicBezTo>
                <a:cubicBezTo>
                  <a:pt x="760" y="811"/>
                  <a:pt x="726" y="965"/>
                  <a:pt x="658" y="1067"/>
                </a:cubicBezTo>
                <a:cubicBezTo>
                  <a:pt x="590" y="1169"/>
                  <a:pt x="498" y="1221"/>
                  <a:pt x="381" y="1221"/>
                </a:cubicBezTo>
                <a:cubicBezTo>
                  <a:pt x="264" y="1221"/>
                  <a:pt x="172" y="1169"/>
                  <a:pt x="104" y="1067"/>
                </a:cubicBezTo>
                <a:cubicBezTo>
                  <a:pt x="36" y="965"/>
                  <a:pt x="1" y="811"/>
                  <a:pt x="0" y="606"/>
                </a:cubicBezTo>
                <a:cubicBezTo>
                  <a:pt x="1" y="403"/>
                  <a:pt x="36" y="251"/>
                  <a:pt x="104" y="150"/>
                </a:cubicBezTo>
                <a:cubicBezTo>
                  <a:pt x="172" y="50"/>
                  <a:pt x="264" y="0"/>
                  <a:pt x="381" y="0"/>
                </a:cubicBezTo>
                <a:close/>
              </a:path>
            </a:pathLst>
          </a:custGeom>
          <a:gradFill>
            <a:gsLst>
              <a:gs pos="53000">
                <a:schemeClr val="bg1"/>
              </a:gs>
              <a:gs pos="69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由点字美玲体" panose="02010600030101010101" charset="-122"/>
              <a:ea typeface="字由点字美玲体" panose="02010600030101010101" charset="-122"/>
              <a:cs typeface="阿里巴巴普惠体 Medium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16562C-4B2F-F8E1-0D94-0DE438806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840" y="1943100"/>
            <a:ext cx="2207582" cy="347505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5089" y="670878"/>
            <a:ext cx="2621507" cy="7254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2A465F-3ECD-C1B6-B53B-6A7E3A69B1BF}"/>
              </a:ext>
            </a:extLst>
          </p:cNvPr>
          <p:cNvSpPr txBox="1"/>
          <p:nvPr/>
        </p:nvSpPr>
        <p:spPr>
          <a:xfrm>
            <a:off x="5564922" y="3162300"/>
            <a:ext cx="12192000" cy="1692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chemeClr val="tx1">
                      <a:alpha val="86000"/>
                    </a:scheme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钢琴家与钢琴的故事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5208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2" b="19212"/>
          <a:stretch/>
        </p:blipFill>
        <p:spPr>
          <a:xfrm>
            <a:off x="0" y="-1"/>
            <a:ext cx="10044113" cy="10287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51" h="10800">
                <a:moveTo>
                  <a:pt x="0" y="0"/>
                </a:moveTo>
                <a:lnTo>
                  <a:pt x="9600" y="0"/>
                </a:lnTo>
                <a:lnTo>
                  <a:pt x="9600" y="1103"/>
                </a:lnTo>
                <a:lnTo>
                  <a:pt x="8654" y="1103"/>
                </a:lnTo>
                <a:cubicBezTo>
                  <a:pt x="8375" y="1103"/>
                  <a:pt x="8149" y="1329"/>
                  <a:pt x="8149" y="1608"/>
                </a:cubicBezTo>
                <a:cubicBezTo>
                  <a:pt x="8149" y="1887"/>
                  <a:pt x="8375" y="2113"/>
                  <a:pt x="8654" y="2113"/>
                </a:cubicBezTo>
                <a:lnTo>
                  <a:pt x="9600" y="2113"/>
                </a:lnTo>
                <a:lnTo>
                  <a:pt x="9600" y="3631"/>
                </a:lnTo>
                <a:lnTo>
                  <a:pt x="8654" y="3631"/>
                </a:lnTo>
                <a:cubicBezTo>
                  <a:pt x="8375" y="3631"/>
                  <a:pt x="8149" y="3857"/>
                  <a:pt x="8149" y="4136"/>
                </a:cubicBezTo>
                <a:cubicBezTo>
                  <a:pt x="8149" y="4415"/>
                  <a:pt x="8375" y="4641"/>
                  <a:pt x="8654" y="4641"/>
                </a:cubicBezTo>
                <a:lnTo>
                  <a:pt x="9600" y="4641"/>
                </a:lnTo>
                <a:lnTo>
                  <a:pt x="9600" y="6159"/>
                </a:lnTo>
                <a:lnTo>
                  <a:pt x="8654" y="6159"/>
                </a:lnTo>
                <a:cubicBezTo>
                  <a:pt x="8375" y="6159"/>
                  <a:pt x="8149" y="6385"/>
                  <a:pt x="8149" y="6664"/>
                </a:cubicBezTo>
                <a:cubicBezTo>
                  <a:pt x="8149" y="6943"/>
                  <a:pt x="8375" y="7169"/>
                  <a:pt x="8654" y="7169"/>
                </a:cubicBezTo>
                <a:lnTo>
                  <a:pt x="9600" y="7169"/>
                </a:lnTo>
                <a:lnTo>
                  <a:pt x="9600" y="8687"/>
                </a:lnTo>
                <a:lnTo>
                  <a:pt x="8654" y="8687"/>
                </a:lnTo>
                <a:cubicBezTo>
                  <a:pt x="8375" y="8687"/>
                  <a:pt x="8149" y="8913"/>
                  <a:pt x="8149" y="9192"/>
                </a:cubicBezTo>
                <a:cubicBezTo>
                  <a:pt x="8149" y="9471"/>
                  <a:pt x="8375" y="9697"/>
                  <a:pt x="8654" y="9697"/>
                </a:cubicBezTo>
                <a:lnTo>
                  <a:pt x="9600" y="9697"/>
                </a:lnTo>
                <a:lnTo>
                  <a:pt x="9600" y="10800"/>
                </a:lnTo>
                <a:lnTo>
                  <a:pt x="0" y="10800"/>
                </a:lnTo>
                <a:lnTo>
                  <a:pt x="0" y="0"/>
                </a:lnTo>
                <a:close/>
                <a:moveTo>
                  <a:pt x="9600" y="8687"/>
                </a:moveTo>
                <a:lnTo>
                  <a:pt x="10546" y="8687"/>
                </a:lnTo>
                <a:cubicBezTo>
                  <a:pt x="10825" y="8687"/>
                  <a:pt x="11051" y="8913"/>
                  <a:pt x="11051" y="9192"/>
                </a:cubicBezTo>
                <a:cubicBezTo>
                  <a:pt x="11051" y="9471"/>
                  <a:pt x="10825" y="9697"/>
                  <a:pt x="10546" y="9697"/>
                </a:cubicBezTo>
                <a:lnTo>
                  <a:pt x="9600" y="9697"/>
                </a:lnTo>
                <a:lnTo>
                  <a:pt x="9600" y="8687"/>
                </a:lnTo>
                <a:close/>
                <a:moveTo>
                  <a:pt x="9600" y="1103"/>
                </a:moveTo>
                <a:lnTo>
                  <a:pt x="10546" y="1103"/>
                </a:lnTo>
                <a:cubicBezTo>
                  <a:pt x="10825" y="1103"/>
                  <a:pt x="11051" y="1329"/>
                  <a:pt x="11051" y="1608"/>
                </a:cubicBezTo>
                <a:cubicBezTo>
                  <a:pt x="11051" y="1887"/>
                  <a:pt x="10825" y="2113"/>
                  <a:pt x="10546" y="2113"/>
                </a:cubicBezTo>
                <a:lnTo>
                  <a:pt x="9600" y="2113"/>
                </a:lnTo>
                <a:lnTo>
                  <a:pt x="9600" y="1103"/>
                </a:lnTo>
                <a:close/>
                <a:moveTo>
                  <a:pt x="9600" y="3631"/>
                </a:moveTo>
                <a:lnTo>
                  <a:pt x="10546" y="3631"/>
                </a:lnTo>
                <a:cubicBezTo>
                  <a:pt x="10825" y="3631"/>
                  <a:pt x="11051" y="3857"/>
                  <a:pt x="11051" y="4136"/>
                </a:cubicBezTo>
                <a:cubicBezTo>
                  <a:pt x="11051" y="4415"/>
                  <a:pt x="10825" y="4641"/>
                  <a:pt x="10546" y="4641"/>
                </a:cubicBezTo>
                <a:lnTo>
                  <a:pt x="9600" y="4641"/>
                </a:lnTo>
                <a:lnTo>
                  <a:pt x="9600" y="3631"/>
                </a:lnTo>
                <a:close/>
                <a:moveTo>
                  <a:pt x="9600" y="6159"/>
                </a:moveTo>
                <a:lnTo>
                  <a:pt x="10546" y="6159"/>
                </a:lnTo>
                <a:cubicBezTo>
                  <a:pt x="10825" y="6159"/>
                  <a:pt x="11051" y="6385"/>
                  <a:pt x="11051" y="6664"/>
                </a:cubicBezTo>
                <a:cubicBezTo>
                  <a:pt x="11051" y="6943"/>
                  <a:pt x="10825" y="7169"/>
                  <a:pt x="10546" y="7169"/>
                </a:cubicBezTo>
                <a:lnTo>
                  <a:pt x="9600" y="7169"/>
                </a:lnTo>
                <a:lnTo>
                  <a:pt x="9600" y="6159"/>
                </a:lnTo>
                <a:close/>
              </a:path>
            </a:pathLst>
          </a:custGeom>
        </p:spPr>
      </p:pic>
      <p:sp>
        <p:nvSpPr>
          <p:cNvPr id="25" name="图形"/>
          <p:cNvSpPr txBox="1"/>
          <p:nvPr/>
        </p:nvSpPr>
        <p:spPr>
          <a:xfrm>
            <a:off x="7926707" y="1081088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1</a:t>
            </a:r>
          </a:p>
        </p:txBody>
      </p:sp>
      <p:sp>
        <p:nvSpPr>
          <p:cNvPr id="26" name="图形"/>
          <p:cNvSpPr txBox="1"/>
          <p:nvPr/>
        </p:nvSpPr>
        <p:spPr>
          <a:xfrm>
            <a:off x="7926707" y="3489011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2</a:t>
            </a:r>
          </a:p>
        </p:txBody>
      </p:sp>
      <p:sp>
        <p:nvSpPr>
          <p:cNvPr id="27" name="图形"/>
          <p:cNvSpPr txBox="1"/>
          <p:nvPr/>
        </p:nvSpPr>
        <p:spPr>
          <a:xfrm>
            <a:off x="7926707" y="5896931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3</a:t>
            </a:r>
          </a:p>
        </p:txBody>
      </p:sp>
      <p:sp>
        <p:nvSpPr>
          <p:cNvPr id="28" name="图形"/>
          <p:cNvSpPr txBox="1"/>
          <p:nvPr/>
        </p:nvSpPr>
        <p:spPr>
          <a:xfrm>
            <a:off x="7926707" y="8304851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4</a:t>
            </a:r>
          </a:p>
        </p:txBody>
      </p:sp>
      <p:sp>
        <p:nvSpPr>
          <p:cNvPr id="29" name="图形"/>
          <p:cNvSpPr txBox="1"/>
          <p:nvPr/>
        </p:nvSpPr>
        <p:spPr>
          <a:xfrm>
            <a:off x="10287000" y="1081088"/>
            <a:ext cx="65575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71600"/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内部原理：</a:t>
            </a:r>
            <a:endParaRPr lang="en-US" altLang="zh-CN" sz="4800" dirty="0">
              <a:solidFill>
                <a:srgbClr val="000000">
                  <a:lumMod val="75000"/>
                  <a:lumOff val="25000"/>
                </a:srgb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创客贴金刚体 Bold" pitchFamily="18" charset="-122"/>
              <a:sym typeface="Arial"/>
            </a:endParaRPr>
          </a:p>
          <a:p>
            <a:pPr defTabSz="1371600"/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钢琴是如何“说话”的</a:t>
            </a:r>
          </a:p>
        </p:txBody>
      </p:sp>
      <p:sp>
        <p:nvSpPr>
          <p:cNvPr id="41" name="图形"/>
          <p:cNvSpPr txBox="1"/>
          <p:nvPr/>
        </p:nvSpPr>
        <p:spPr>
          <a:xfrm>
            <a:off x="1350124" y="1757768"/>
            <a:ext cx="3352800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zh-CN" altLang="en-US" sz="17250" dirty="0">
                <a:gradFill>
                  <a:gsLst>
                    <a:gs pos="60000">
                      <a:srgbClr val="FFFFFF"/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汉仪雅酷黑-85J" panose="02010600030101010101" charset="-122"/>
                <a:ea typeface="汉仪雅酷黑-85J" panose="02010600030101010101" charset="-122"/>
                <a:cs typeface="阿里巴巴普惠体 Medium"/>
                <a:sym typeface="Arial"/>
              </a:rPr>
              <a:t>目</a:t>
            </a:r>
          </a:p>
        </p:txBody>
      </p:sp>
      <p:sp>
        <p:nvSpPr>
          <p:cNvPr id="42" name="图形"/>
          <p:cNvSpPr txBox="1"/>
          <p:nvPr/>
        </p:nvSpPr>
        <p:spPr>
          <a:xfrm>
            <a:off x="3769997" y="3678559"/>
            <a:ext cx="2504123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zh-CN" altLang="en-US" sz="17250" dirty="0">
                <a:gradFill>
                  <a:gsLst>
                    <a:gs pos="74000">
                      <a:srgbClr val="FFFFFF"/>
                    </a:gs>
                    <a:gs pos="85000">
                      <a:srgbClr val="FFFFFF">
                        <a:alpha val="0"/>
                      </a:srgbClr>
                    </a:gs>
                  </a:gsLst>
                  <a:lin ang="8400000" scaled="0"/>
                </a:gradFill>
                <a:latin typeface="汉仪雅酷黑-85J" panose="02010600030101010101" charset="-122"/>
                <a:ea typeface="汉仪雅酷黑-85J" panose="02010600030101010101" charset="-122"/>
                <a:cs typeface="阿里巴巴普惠体 Medium"/>
                <a:sym typeface="Arial"/>
              </a:rPr>
              <a:t>录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F11A90E-4E60-197F-DCE6-A43776017FDA}"/>
              </a:ext>
            </a:extLst>
          </p:cNvPr>
          <p:cNvSpPr txBox="1"/>
          <p:nvPr/>
        </p:nvSpPr>
        <p:spPr>
          <a:xfrm>
            <a:off x="2" y="1"/>
            <a:ext cx="680477" cy="13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lnSpc>
                <a:spcPct val="200000"/>
              </a:lnSpc>
            </a:pPr>
            <a:r>
              <a:rPr lang="en-US" altLang="zh-CN" sz="15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5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2D47DA1D-5546-29D8-9E20-60BA7E22B21E}"/>
              </a:ext>
            </a:extLst>
          </p:cNvPr>
          <p:cNvSpPr/>
          <p:nvPr/>
        </p:nvSpPr>
        <p:spPr>
          <a:xfrm>
            <a:off x="14832584" y="356609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图形">
            <a:extLst>
              <a:ext uri="{FF2B5EF4-FFF2-40B4-BE49-F238E27FC236}">
                <a16:creationId xmlns:a16="http://schemas.microsoft.com/office/drawing/2014/main" id="{799C5AF6-F2FA-886A-537C-16DF5080711F}"/>
              </a:ext>
            </a:extLst>
          </p:cNvPr>
          <p:cNvSpPr txBox="1"/>
          <p:nvPr/>
        </p:nvSpPr>
        <p:spPr>
          <a:xfrm>
            <a:off x="10310191" y="3212012"/>
            <a:ext cx="624839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71600"/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外表美学：</a:t>
            </a:r>
            <a:endParaRPr lang="en-US" altLang="zh-CN" sz="4800" dirty="0">
              <a:solidFill>
                <a:srgbClr val="000000">
                  <a:lumMod val="75000"/>
                  <a:lumOff val="25000"/>
                </a:srgb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创客贴金刚体 Bold" pitchFamily="18" charset="-122"/>
              <a:sym typeface="Arial"/>
            </a:endParaRPr>
          </a:p>
          <a:p>
            <a:pPr defTabSz="1371600"/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钢琴的“身体语言”</a:t>
            </a:r>
          </a:p>
        </p:txBody>
      </p:sp>
      <p:sp>
        <p:nvSpPr>
          <p:cNvPr id="5" name="图形">
            <a:extLst>
              <a:ext uri="{FF2B5EF4-FFF2-40B4-BE49-F238E27FC236}">
                <a16:creationId xmlns:a16="http://schemas.microsoft.com/office/drawing/2014/main" id="{6A39CDEB-05C2-8F24-8B09-33232C9CAB8C}"/>
              </a:ext>
            </a:extLst>
          </p:cNvPr>
          <p:cNvSpPr txBox="1"/>
          <p:nvPr/>
        </p:nvSpPr>
        <p:spPr>
          <a:xfrm>
            <a:off x="10286999" y="5619932"/>
            <a:ext cx="655753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71600"/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灵魂搭档：</a:t>
            </a:r>
            <a:endParaRPr lang="en-US" altLang="zh-CN" sz="4800" dirty="0">
              <a:solidFill>
                <a:srgbClr val="000000">
                  <a:lumMod val="75000"/>
                  <a:lumOff val="25000"/>
                </a:srgb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创客贴金刚体 Bold" pitchFamily="18" charset="-122"/>
              <a:sym typeface="Arial"/>
            </a:endParaRPr>
          </a:p>
          <a:p>
            <a:pPr defTabSz="1371600"/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钢琴家与钢琴的故事</a:t>
            </a:r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FE0BA75E-3492-4710-5C44-839D9F71403A}"/>
              </a:ext>
            </a:extLst>
          </p:cNvPr>
          <p:cNvSpPr txBox="1"/>
          <p:nvPr/>
        </p:nvSpPr>
        <p:spPr>
          <a:xfrm>
            <a:off x="10287000" y="8392214"/>
            <a:ext cx="65575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71600"/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总结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41" grpId="0"/>
      <p:bldP spid="41" grpId="1"/>
      <p:bldP spid="42" grpId="0"/>
      <p:bldP spid="4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7C846-C573-28D1-0CC6-8BB51904F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701A43-01C0-5A8D-DF71-C774467E78A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107557" y="3410369"/>
            <a:ext cx="931104" cy="931104"/>
            <a:chOff x="0" y="0"/>
            <a:chExt cx="1241472" cy="1241472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62370A0-9196-2483-D9ED-D4C6BFC156E9}"/>
                </a:ext>
              </a:extLst>
            </p:cNvPr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9A528F17-1ADE-D41F-3FD7-055D949AA52C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CEB1D272-CF3E-A904-2AB8-1D106EF1466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6E660FE-6862-AA9C-6488-ADEF62EBD387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04378" y="108447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1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23E6A75-7846-CFBF-82DD-EE2190433F9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107557" y="5158494"/>
            <a:ext cx="931104" cy="931104"/>
            <a:chOff x="0" y="0"/>
            <a:chExt cx="1241472" cy="1241472"/>
          </a:xfrm>
        </p:grpSpPr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96618CEE-0C03-D400-E913-F45229C6361D}"/>
                </a:ext>
              </a:extLst>
            </p:cNvPr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91B3ABC5-631C-6E9F-0A8D-B481703F467A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A7BCF0C-E9EC-6F97-5D03-5461C6D6817E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257891F-E77F-CF4A-6180-6B5C76CDD11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02685" y="77966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2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06641F7-6156-18AD-C6DD-14395FB484F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107557" y="6893491"/>
            <a:ext cx="931104" cy="931104"/>
            <a:chOff x="0" y="0"/>
            <a:chExt cx="1241472" cy="1241472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126F7AB1-8211-CE55-5EDD-63070AEA7B9B}"/>
                </a:ext>
              </a:extLst>
            </p:cNvPr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3EFB54CE-8627-4212-9714-ACF7DF14B52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9951FFAE-93B5-9814-3237-20FE50129A23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374710D-FD10-7669-61DF-B990874D370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302685" y="75427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3</a:t>
              </a:r>
            </a:p>
          </p:txBody>
        </p:sp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DE99EA23-A6B9-87BD-23F6-826BA23A6537}"/>
              </a:ext>
            </a:extLst>
          </p:cNvPr>
          <p:cNvSpPr/>
          <p:nvPr/>
        </p:nvSpPr>
        <p:spPr>
          <a:xfrm flipH="1">
            <a:off x="8117671" y="2594296"/>
            <a:ext cx="19050" cy="6927045"/>
          </a:xfrm>
          <a:prstGeom prst="line">
            <a:avLst/>
          </a:prstGeom>
          <a:ln w="38100" cap="flat">
            <a:solidFill>
              <a:srgbClr val="B01F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CE18E97D-17BF-60A7-C6EF-112C2C1D7ACD}"/>
              </a:ext>
            </a:extLst>
          </p:cNvPr>
          <p:cNvSpPr/>
          <p:nvPr/>
        </p:nvSpPr>
        <p:spPr>
          <a:xfrm>
            <a:off x="8839200" y="1504950"/>
            <a:ext cx="5257450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6F2C1400-E7FC-6AB2-17E7-1DB9B672E859}"/>
              </a:ext>
            </a:extLst>
          </p:cNvPr>
          <p:cNvSpPr/>
          <p:nvPr/>
        </p:nvSpPr>
        <p:spPr>
          <a:xfrm>
            <a:off x="1451274" y="2594296"/>
            <a:ext cx="5140642" cy="6326603"/>
          </a:xfrm>
          <a:custGeom>
            <a:avLst/>
            <a:gdLst/>
            <a:ahLst/>
            <a:cxnLst/>
            <a:rect l="l" t="t" r="r" b="b"/>
            <a:pathLst>
              <a:path w="5140642" h="6326603">
                <a:moveTo>
                  <a:pt x="0" y="0"/>
                </a:moveTo>
                <a:lnTo>
                  <a:pt x="5140642" y="0"/>
                </a:lnTo>
                <a:lnTo>
                  <a:pt x="5140642" y="6326604"/>
                </a:lnTo>
                <a:lnTo>
                  <a:pt x="0" y="632660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5705" b="-16176"/>
            </a:stretch>
          </a:blipFill>
        </p:spPr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A8E899E-779A-64D2-A31C-1A54B48281B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555357" y="3670736"/>
            <a:ext cx="6676613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28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霍洛维茨与斯坦威</a:t>
            </a:r>
            <a:r>
              <a:rPr lang="en-US" altLang="zh-CN" sz="28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CD-186</a:t>
            </a:r>
            <a:endParaRPr lang="en-US" sz="2800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9790B97-63F1-0A51-453C-E58733923478}"/>
              </a:ext>
            </a:extLst>
          </p:cNvPr>
          <p:cNvSpPr txBox="1"/>
          <p:nvPr/>
        </p:nvSpPr>
        <p:spPr>
          <a:xfrm>
            <a:off x="1028699" y="904875"/>
            <a:ext cx="7663955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名人与他们的命定之琴</a:t>
            </a: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C81DAD5B-EE53-F617-BE00-6C4759BB17C5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36" name="Group 7">
            <a:extLst>
              <a:ext uri="{FF2B5EF4-FFF2-40B4-BE49-F238E27FC236}">
                <a16:creationId xmlns:a16="http://schemas.microsoft.com/office/drawing/2014/main" id="{4A236451-5795-2353-911C-5FD71C9B4418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70205"/>
            <a:chOff x="0" y="0"/>
            <a:chExt cx="4889562" cy="70851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3660D818-4245-681B-57C9-2D054682722D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AC7881DD-3DD4-0AED-5A94-7103208E34A9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8">
            <a:extLst>
              <a:ext uri="{FF2B5EF4-FFF2-40B4-BE49-F238E27FC236}">
                <a16:creationId xmlns:a16="http://schemas.microsoft.com/office/drawing/2014/main" id="{9B72047D-7A5D-D173-56D5-393EC65D753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555357" y="5520340"/>
            <a:ext cx="6676613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28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古尔德的“破琴”</a:t>
            </a:r>
            <a:r>
              <a:rPr lang="en-US" altLang="zh-CN" sz="28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Yamaha CP-70</a:t>
            </a:r>
            <a:endParaRPr lang="en-US" sz="2800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7CFB7D63-0346-BC9A-A5DA-8FEC5EADABC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555357" y="7137491"/>
            <a:ext cx="6676613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28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“巨掌”谢尔盖</a:t>
            </a:r>
            <a:r>
              <a:rPr lang="en-US" altLang="zh-CN" sz="28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·</a:t>
            </a:r>
            <a:r>
              <a:rPr lang="zh-CN" altLang="en-US" sz="28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拉赫玛尼诺夫的特制钢琴</a:t>
            </a:r>
            <a:endParaRPr lang="en-US" sz="2800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714802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5" t="30521" r="4205" b="40946"/>
          <a:stretch/>
        </p:blipFill>
        <p:spPr>
          <a:xfrm>
            <a:off x="1" y="0"/>
            <a:ext cx="18288000" cy="10332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39FB6B9-4ABF-6DC3-C3E5-C3C5231A6480}"/>
              </a:ext>
            </a:extLst>
          </p:cNvPr>
          <p:cNvSpPr/>
          <p:nvPr/>
        </p:nvSpPr>
        <p:spPr>
          <a:xfrm>
            <a:off x="-1" y="-114300"/>
            <a:ext cx="18287999" cy="10332000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形"/>
          <p:cNvSpPr txBox="1"/>
          <p:nvPr>
            <p:custDataLst>
              <p:tags r:id="rId2"/>
            </p:custDataLst>
          </p:nvPr>
        </p:nvSpPr>
        <p:spPr>
          <a:xfrm>
            <a:off x="1550671" y="1943100"/>
            <a:ext cx="2453641" cy="3931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2" h="1221">
                <a:moveTo>
                  <a:pt x="381" y="146"/>
                </a:moveTo>
                <a:cubicBezTo>
                  <a:pt x="341" y="145"/>
                  <a:pt x="305" y="160"/>
                  <a:pt x="274" y="190"/>
                </a:cubicBezTo>
                <a:cubicBezTo>
                  <a:pt x="244" y="220"/>
                  <a:pt x="220" y="269"/>
                  <a:pt x="202" y="337"/>
                </a:cubicBezTo>
                <a:cubicBezTo>
                  <a:pt x="185" y="405"/>
                  <a:pt x="176" y="494"/>
                  <a:pt x="176" y="606"/>
                </a:cubicBezTo>
                <a:cubicBezTo>
                  <a:pt x="176" y="719"/>
                  <a:pt x="185" y="810"/>
                  <a:pt x="202" y="879"/>
                </a:cubicBezTo>
                <a:cubicBezTo>
                  <a:pt x="220" y="948"/>
                  <a:pt x="244" y="998"/>
                  <a:pt x="274" y="1029"/>
                </a:cubicBezTo>
                <a:cubicBezTo>
                  <a:pt x="305" y="1060"/>
                  <a:pt x="341" y="1076"/>
                  <a:pt x="381" y="1075"/>
                </a:cubicBezTo>
                <a:cubicBezTo>
                  <a:pt x="421" y="1076"/>
                  <a:pt x="457" y="1060"/>
                  <a:pt x="488" y="1029"/>
                </a:cubicBezTo>
                <a:cubicBezTo>
                  <a:pt x="518" y="998"/>
                  <a:pt x="542" y="948"/>
                  <a:pt x="560" y="879"/>
                </a:cubicBezTo>
                <a:cubicBezTo>
                  <a:pt x="577" y="810"/>
                  <a:pt x="586" y="719"/>
                  <a:pt x="586" y="606"/>
                </a:cubicBezTo>
                <a:cubicBezTo>
                  <a:pt x="586" y="494"/>
                  <a:pt x="577" y="405"/>
                  <a:pt x="560" y="337"/>
                </a:cubicBezTo>
                <a:cubicBezTo>
                  <a:pt x="542" y="269"/>
                  <a:pt x="518" y="220"/>
                  <a:pt x="488" y="190"/>
                </a:cubicBezTo>
                <a:cubicBezTo>
                  <a:pt x="457" y="160"/>
                  <a:pt x="421" y="145"/>
                  <a:pt x="381" y="146"/>
                </a:cubicBezTo>
                <a:close/>
                <a:moveTo>
                  <a:pt x="381" y="0"/>
                </a:moveTo>
                <a:cubicBezTo>
                  <a:pt x="498" y="0"/>
                  <a:pt x="590" y="50"/>
                  <a:pt x="658" y="151"/>
                </a:cubicBezTo>
                <a:cubicBezTo>
                  <a:pt x="726" y="251"/>
                  <a:pt x="760" y="403"/>
                  <a:pt x="762" y="606"/>
                </a:cubicBezTo>
                <a:cubicBezTo>
                  <a:pt x="760" y="811"/>
                  <a:pt x="726" y="965"/>
                  <a:pt x="658" y="1067"/>
                </a:cubicBezTo>
                <a:cubicBezTo>
                  <a:pt x="590" y="1169"/>
                  <a:pt x="498" y="1221"/>
                  <a:pt x="381" y="1221"/>
                </a:cubicBezTo>
                <a:cubicBezTo>
                  <a:pt x="264" y="1221"/>
                  <a:pt x="172" y="1169"/>
                  <a:pt x="104" y="1067"/>
                </a:cubicBezTo>
                <a:cubicBezTo>
                  <a:pt x="36" y="965"/>
                  <a:pt x="1" y="811"/>
                  <a:pt x="0" y="606"/>
                </a:cubicBezTo>
                <a:cubicBezTo>
                  <a:pt x="1" y="403"/>
                  <a:pt x="36" y="251"/>
                  <a:pt x="104" y="150"/>
                </a:cubicBezTo>
                <a:cubicBezTo>
                  <a:pt x="172" y="50"/>
                  <a:pt x="264" y="0"/>
                  <a:pt x="381" y="0"/>
                </a:cubicBezTo>
                <a:close/>
              </a:path>
            </a:pathLst>
          </a:custGeom>
          <a:gradFill>
            <a:gsLst>
              <a:gs pos="53000">
                <a:schemeClr val="bg1"/>
              </a:gs>
              <a:gs pos="69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由点字美玲体" panose="02010600030101010101" charset="-122"/>
              <a:ea typeface="字由点字美玲体" panose="02010600030101010101" charset="-122"/>
              <a:cs typeface="阿里巴巴普惠体 Medium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6D2C6A-FDB6-2856-88A7-FB875B38C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944" y="1943100"/>
            <a:ext cx="2326464" cy="32971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5089" y="670878"/>
            <a:ext cx="2621507" cy="7254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86D88B-B957-B1ED-D20A-AE59C7D94A8D}"/>
              </a:ext>
            </a:extLst>
          </p:cNvPr>
          <p:cNvSpPr txBox="1"/>
          <p:nvPr/>
        </p:nvSpPr>
        <p:spPr>
          <a:xfrm>
            <a:off x="5564922" y="3162300"/>
            <a:ext cx="12192000" cy="1692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chemeClr val="tx1">
                      <a:alpha val="86000"/>
                    </a:scheme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总结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8239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4F53C1D1-8739-EA34-86D2-CFAFB8999996}"/>
              </a:ext>
            </a:extLst>
          </p:cNvPr>
          <p:cNvSpPr txBox="1"/>
          <p:nvPr/>
        </p:nvSpPr>
        <p:spPr>
          <a:xfrm>
            <a:off x="15925800" y="444797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04.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汉仪雅酷黑-85J" panose="00020600040101010101" charset="-122"/>
              <a:ea typeface="汉仪雅酷黑-85J" panose="00020600040101010101" charset="-122"/>
              <a:cs typeface="汉仪雅酷黑-85J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3" name="AutoShape 20">
            <a:extLst>
              <a:ext uri="{FF2B5EF4-FFF2-40B4-BE49-F238E27FC236}">
                <a16:creationId xmlns:a16="http://schemas.microsoft.com/office/drawing/2014/main" id="{2E09F847-5921-98D4-5DBB-A819FD26B321}"/>
              </a:ext>
            </a:extLst>
          </p:cNvPr>
          <p:cNvSpPr/>
          <p:nvPr/>
        </p:nvSpPr>
        <p:spPr>
          <a:xfrm>
            <a:off x="6053557" y="952500"/>
            <a:ext cx="8043093" cy="0"/>
          </a:xfrm>
          <a:prstGeom prst="line">
            <a:avLst/>
          </a:prstGeom>
          <a:ln w="38100" cap="flat">
            <a:solidFill>
              <a:schemeClr val="bg1">
                <a:alpha val="62745"/>
              </a:schemeClr>
            </a:solidFill>
            <a:prstDash val="solid"/>
            <a:headEnd type="oval" w="lg" len="lg"/>
            <a:tailEnd type="none" w="sm" len="sm"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5C0AC-3D6A-3824-4F6E-D7C0E4CC4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89756"/>
            <a:ext cx="2627604" cy="72548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0EAD727-E494-BED6-474A-07D053565984}"/>
              </a:ext>
            </a:extLst>
          </p:cNvPr>
          <p:cNvSpPr txBox="1"/>
          <p:nvPr/>
        </p:nvSpPr>
        <p:spPr>
          <a:xfrm>
            <a:off x="1752600" y="190500"/>
            <a:ext cx="2769989" cy="10766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简" panose="02010600030101010101" charset="-122"/>
                <a:ea typeface="汉仪雅酷黑简" panose="02010600030101010101" charset="-122"/>
                <a:cs typeface="+mn-ea"/>
                <a:sym typeface="+mn-lt"/>
              </a:rPr>
              <a:t>参考文献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8D8FFAFF-85E2-3D45-7642-FAE3123CB8B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86798" y="2304603"/>
            <a:ext cx="6676613" cy="243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1.	The Piano: A History in 100 Pieces - Susan Tomes (Yale University Press)</a:t>
            </a:r>
          </a:p>
          <a:p>
            <a:pPr algn="just">
              <a:lnSpc>
                <a:spcPts val="3190"/>
              </a:lnSpc>
            </a:pP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2.	Men, Women &amp; Pianos - Arthur Loesser (Dover Publications)</a:t>
            </a:r>
          </a:p>
          <a:p>
            <a:pPr algn="just">
              <a:lnSpc>
                <a:spcPts val="3190"/>
              </a:lnSpc>
            </a:pP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3.	Steinway &amp; Sons - Richard K. Lieberman (Yale University Press)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82B8E93A-8393-48DD-5777-5FE77532B7A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9902" y="6667500"/>
            <a:ext cx="7010403" cy="2432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4. Horowitz: His Life and Music - Harold C. Schonberg (Simon &amp; Schuster)</a:t>
            </a:r>
          </a:p>
          <a:p>
            <a:pPr algn="just">
              <a:lnSpc>
                <a:spcPts val="3190"/>
              </a:lnSpc>
            </a:pP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5. Glenn Gould: A Life and Variations - Otto Friedrich (Random House)</a:t>
            </a:r>
          </a:p>
          <a:p>
            <a:pPr algn="just">
              <a:lnSpc>
                <a:spcPts val="3190"/>
              </a:lnSpc>
            </a:pP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6. Rachmaninoff's Recollections - Oskar von </a:t>
            </a:r>
            <a:r>
              <a:rPr lang="en-US" sz="2400" dirty="0" err="1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Riesemann</a:t>
            </a: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 (Macmillan)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EFEB0A-0745-21A4-994F-F68A709F7944}"/>
              </a:ext>
            </a:extLst>
          </p:cNvPr>
          <p:cNvSpPr txBox="1"/>
          <p:nvPr/>
        </p:nvSpPr>
        <p:spPr>
          <a:xfrm>
            <a:off x="7848600" y="1263800"/>
            <a:ext cx="5791200" cy="814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87000"/>
                    </a:schemeClr>
                  </a:outerShdw>
                </a:effectLst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音乐史与钢琴制造</a:t>
            </a:r>
            <a:endParaRPr lang="zh-CN" altLang="en-US" sz="400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schemeClr val="tx1">
                    <a:alpha val="87000"/>
                  </a:schemeClr>
                </a:outerShdw>
              </a:effectLst>
              <a:uLnTx/>
              <a:uFillTx/>
              <a:latin typeface="汉仪中秀体简" panose="00020600040101010101" pitchFamily="18" charset="-122"/>
              <a:ea typeface="汉仪中秀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9C7CFA-E461-7C86-988C-11917ECA6D50}"/>
              </a:ext>
            </a:extLst>
          </p:cNvPr>
          <p:cNvSpPr txBox="1"/>
          <p:nvPr/>
        </p:nvSpPr>
        <p:spPr>
          <a:xfrm>
            <a:off x="7850220" y="5703737"/>
            <a:ext cx="4722779" cy="814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58000"/>
                    </a:schemeClr>
                  </a:outerShdw>
                </a:effectLst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钢琴家传记与档案</a:t>
            </a:r>
            <a:endParaRPr lang="zh-CN" altLang="en-US" sz="400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schemeClr val="tx1">
                    <a:alpha val="88000"/>
                  </a:schemeClr>
                </a:outerShdw>
              </a:effectLst>
              <a:uLnTx/>
              <a:uFillTx/>
              <a:latin typeface="汉仪中秀体简" panose="00020600040101010101" pitchFamily="18" charset="-122"/>
              <a:ea typeface="汉仪中秀体简" panose="00020600040101010101" pitchFamily="18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69519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9AEEB5-17F6-8F42-E8EF-C4969BCAB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8396" y="589756"/>
            <a:ext cx="2627604" cy="725487"/>
          </a:xfrm>
          <a:prstGeom prst="rect">
            <a:avLst/>
          </a:prstGeom>
        </p:spPr>
      </p:pic>
      <p:sp>
        <p:nvSpPr>
          <p:cNvPr id="3" name="AutoShape 20">
            <a:extLst>
              <a:ext uri="{FF2B5EF4-FFF2-40B4-BE49-F238E27FC236}">
                <a16:creationId xmlns:a16="http://schemas.microsoft.com/office/drawing/2014/main" id="{72DA96C6-A764-9500-EA65-113D8E93C10E}"/>
              </a:ext>
            </a:extLst>
          </p:cNvPr>
          <p:cNvSpPr/>
          <p:nvPr/>
        </p:nvSpPr>
        <p:spPr>
          <a:xfrm>
            <a:off x="5715000" y="952500"/>
            <a:ext cx="8043093" cy="0"/>
          </a:xfrm>
          <a:prstGeom prst="line">
            <a:avLst/>
          </a:prstGeom>
          <a:ln w="38100" cap="flat">
            <a:solidFill>
              <a:schemeClr val="bg1">
                <a:alpha val="62745"/>
              </a:scheme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6B1F366E-D070-DE54-B54B-A7146227BAA5}"/>
              </a:ext>
            </a:extLst>
          </p:cNvPr>
          <p:cNvSpPr txBox="1"/>
          <p:nvPr/>
        </p:nvSpPr>
        <p:spPr>
          <a:xfrm>
            <a:off x="1066800" y="444797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04.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汉仪雅酷黑-85J" panose="00020600040101010101" charset="-122"/>
              <a:ea typeface="汉仪雅酷黑-85J" panose="00020600040101010101" charset="-122"/>
              <a:cs typeface="汉仪雅酷黑-85J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B9B9C-0EB6-A34D-035E-D1FC5FBF639F}"/>
              </a:ext>
            </a:extLst>
          </p:cNvPr>
          <p:cNvSpPr txBox="1"/>
          <p:nvPr/>
        </p:nvSpPr>
        <p:spPr>
          <a:xfrm>
            <a:off x="15316200" y="190500"/>
            <a:ext cx="2769989" cy="10766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0" noProof="0" dirty="0">
                <a:solidFill>
                  <a:schemeClr val="bg1"/>
                </a:solidFill>
                <a:latin typeface="汉仪雅酷黑简" panose="02010600030101010101" charset="-122"/>
                <a:ea typeface="汉仪雅酷黑简" panose="02010600030101010101" charset="-122"/>
                <a:cs typeface="+mn-ea"/>
                <a:sym typeface="+mn-lt"/>
              </a:rPr>
              <a:t>参考文献</a:t>
            </a:r>
            <a:endParaRPr lang="zh-CN" altLang="en-US" sz="1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简" panose="02010600030101010101" charset="-122"/>
              <a:ea typeface="汉仪雅酷黑简" panose="02010600030101010101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3E4F7E-9B9A-2144-92E4-6DAC8C9751BC}"/>
              </a:ext>
            </a:extLst>
          </p:cNvPr>
          <p:cNvSpPr txBox="1"/>
          <p:nvPr/>
        </p:nvSpPr>
        <p:spPr>
          <a:xfrm>
            <a:off x="6172200" y="1366761"/>
            <a:ext cx="4267200" cy="814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87000"/>
                    </a:schemeClr>
                  </a:outerShdw>
                </a:effectLst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专业期刊与报告</a:t>
            </a:r>
            <a:endParaRPr lang="zh-CN" altLang="en-US" sz="400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schemeClr val="tx1">
                    <a:alpha val="87000"/>
                  </a:schemeClr>
                </a:outerShdw>
              </a:effectLst>
              <a:uLnTx/>
              <a:uFillTx/>
              <a:latin typeface="汉仪中秀体简" panose="00020600040101010101" pitchFamily="18" charset="-122"/>
              <a:ea typeface="汉仪中秀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1F54B5-00BB-842C-A6EB-412AE6B44C4E}"/>
              </a:ext>
            </a:extLst>
          </p:cNvPr>
          <p:cNvSpPr txBox="1"/>
          <p:nvPr/>
        </p:nvSpPr>
        <p:spPr>
          <a:xfrm>
            <a:off x="3915187" y="5587720"/>
            <a:ext cx="6676613" cy="814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87000"/>
                    </a:schemeClr>
                  </a:outerShdw>
                </a:effectLst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博物馆与收藏与影像资料</a:t>
            </a:r>
            <a:endParaRPr lang="zh-CN" altLang="en-US" sz="400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schemeClr val="tx1">
                    <a:alpha val="87000"/>
                  </a:schemeClr>
                </a:outerShdw>
              </a:effectLst>
              <a:uLnTx/>
              <a:uFillTx/>
              <a:latin typeface="汉仪中秀体简" panose="00020600040101010101" pitchFamily="18" charset="-122"/>
              <a:ea typeface="汉仪中秀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5675BCC9-D64D-7EDB-7DA2-298AC50BAD9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015281" y="6585923"/>
            <a:ext cx="6676613" cy="243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10. 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俄罗斯格林卡博物馆 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拉赫玛尼诺夫钢琴档案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)</a:t>
            </a:r>
          </a:p>
          <a:p>
            <a:pPr>
              <a:lnSpc>
                <a:spcPts val="319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11. 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多伦多古尔德中心 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(</a:t>
            </a: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CP-70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技术文件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)</a:t>
            </a:r>
          </a:p>
          <a:p>
            <a:pPr>
              <a:lnSpc>
                <a:spcPts val="319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12. 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柏林音乐博物馆 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战地钢琴文献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)</a:t>
            </a:r>
          </a:p>
          <a:p>
            <a:pPr>
              <a:lnSpc>
                <a:spcPts val="319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13. </a:t>
            </a: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The Last Romantic (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霍洛维茨纪录片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, 1985)</a:t>
            </a:r>
          </a:p>
          <a:p>
            <a:pPr>
              <a:lnSpc>
                <a:spcPts val="319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14. </a:t>
            </a: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Glenn Gould: The Alchemist (CBC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档案馆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)</a:t>
            </a:r>
          </a:p>
          <a:p>
            <a:pPr>
              <a:lnSpc>
                <a:spcPts val="319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15. 2008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北京奥运会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/2010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世博会官方影像记录</a:t>
            </a: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84967E7B-43D3-3064-8003-DE92E4552B0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91036" y="2362182"/>
            <a:ext cx="6676613" cy="243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7. "Materials in Piano Design" - Journal of the Acoustical Society of America</a:t>
            </a:r>
          </a:p>
          <a:p>
            <a:pPr>
              <a:lnSpc>
                <a:spcPts val="3190"/>
              </a:lnSpc>
            </a:pP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8. "Historic Concert Grands Analysis" - Piano Technicians Journal</a:t>
            </a:r>
          </a:p>
          <a:p>
            <a:pPr>
              <a:lnSpc>
                <a:spcPts val="3190"/>
              </a:lnSpc>
            </a:pPr>
            <a:r>
              <a:rPr 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9. Steinway Artists Archives (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官方艺术家定制记录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5778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10800000" flipH="1">
            <a:off x="0" y="-31115"/>
            <a:ext cx="18363565" cy="8390255"/>
            <a:chOff x="0" y="0"/>
            <a:chExt cx="3045065" cy="16205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5065" cy="1620513"/>
            </a:xfrm>
            <a:prstGeom prst="round1Rect">
              <a:avLst/>
            </a:prstGeom>
            <a:blipFill rotWithShape="0">
              <a:blip r:embed="rId2"/>
              <a:stretch>
                <a:fillRect t="-106000" b="-7700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0800000" flipH="1">
            <a:off x="-240030" y="-85091"/>
            <a:ext cx="18909030" cy="8782685"/>
            <a:chOff x="494503" y="-627372"/>
            <a:chExt cx="4949092" cy="2793078"/>
          </a:xfrm>
        </p:grpSpPr>
        <p:sp>
          <p:nvSpPr>
            <p:cNvPr id="8" name="Freeform 8"/>
            <p:cNvSpPr/>
            <p:nvPr/>
          </p:nvSpPr>
          <p:spPr>
            <a:xfrm>
              <a:off x="557879" y="-627372"/>
              <a:ext cx="4885716" cy="2754872"/>
            </a:xfrm>
            <a:prstGeom prst="round1Rect">
              <a:avLst/>
            </a:prstGeom>
            <a:solidFill>
              <a:srgbClr val="703333">
                <a:alpha val="4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94503" y="-627298"/>
              <a:ext cx="4865479" cy="2793004"/>
            </a:xfrm>
            <a:prstGeom prst="round1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10"/>
          <p:cNvGrpSpPr/>
          <p:nvPr/>
        </p:nvGrpSpPr>
        <p:grpSpPr>
          <a:xfrm>
            <a:off x="5867638" y="6314376"/>
            <a:ext cx="3686407" cy="751573"/>
            <a:chOff x="0" y="0"/>
            <a:chExt cx="970906" cy="197945"/>
          </a:xfrm>
        </p:grpSpPr>
        <p:sp>
          <p:nvSpPr>
            <p:cNvPr id="46" name="Freeform 11"/>
            <p:cNvSpPr/>
            <p:nvPr/>
          </p:nvSpPr>
          <p:spPr>
            <a:xfrm>
              <a:off x="0" y="0"/>
              <a:ext cx="970906" cy="197945"/>
            </a:xfrm>
            <a:custGeom>
              <a:avLst/>
              <a:gdLst/>
              <a:ahLst/>
              <a:cxnLst/>
              <a:rect l="l" t="t" r="r" b="b"/>
              <a:pathLst>
                <a:path w="970906" h="197945">
                  <a:moveTo>
                    <a:pt x="98973" y="0"/>
                  </a:moveTo>
                  <a:lnTo>
                    <a:pt x="871933" y="0"/>
                  </a:lnTo>
                  <a:cubicBezTo>
                    <a:pt x="898182" y="0"/>
                    <a:pt x="923356" y="10427"/>
                    <a:pt x="941917" y="28988"/>
                  </a:cubicBezTo>
                  <a:cubicBezTo>
                    <a:pt x="960478" y="47549"/>
                    <a:pt x="970906" y="72723"/>
                    <a:pt x="970906" y="98973"/>
                  </a:cubicBezTo>
                  <a:lnTo>
                    <a:pt x="970906" y="98973"/>
                  </a:lnTo>
                  <a:cubicBezTo>
                    <a:pt x="970906" y="153634"/>
                    <a:pt x="926594" y="197945"/>
                    <a:pt x="87193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B01F24"/>
            </a:solidFill>
          </p:spPr>
        </p:sp>
        <p:sp>
          <p:nvSpPr>
            <p:cNvPr id="47" name="TextBox 12"/>
            <p:cNvSpPr txBox="1"/>
            <p:nvPr/>
          </p:nvSpPr>
          <p:spPr>
            <a:xfrm>
              <a:off x="0" y="-38100"/>
              <a:ext cx="970906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0919" y="6297866"/>
            <a:ext cx="3319553" cy="751573"/>
            <a:chOff x="0" y="0"/>
            <a:chExt cx="874285" cy="1979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4285" cy="197945"/>
            </a:xfrm>
            <a:custGeom>
              <a:avLst/>
              <a:gdLst/>
              <a:ahLst/>
              <a:cxnLst/>
              <a:rect l="l" t="t" r="r" b="b"/>
              <a:pathLst>
                <a:path w="874285" h="197945">
                  <a:moveTo>
                    <a:pt x="98973" y="0"/>
                  </a:moveTo>
                  <a:lnTo>
                    <a:pt x="775313" y="0"/>
                  </a:lnTo>
                  <a:cubicBezTo>
                    <a:pt x="801562" y="0"/>
                    <a:pt x="826736" y="10427"/>
                    <a:pt x="845297" y="28988"/>
                  </a:cubicBezTo>
                  <a:cubicBezTo>
                    <a:pt x="863858" y="47549"/>
                    <a:pt x="874285" y="72723"/>
                    <a:pt x="874285" y="98973"/>
                  </a:cubicBezTo>
                  <a:lnTo>
                    <a:pt x="874285" y="98973"/>
                  </a:lnTo>
                  <a:cubicBezTo>
                    <a:pt x="874285" y="153634"/>
                    <a:pt x="829974" y="197945"/>
                    <a:pt x="77531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4285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036196" y="1028700"/>
            <a:ext cx="2629592" cy="729500"/>
          </a:xfrm>
          <a:custGeom>
            <a:avLst/>
            <a:gdLst/>
            <a:ahLst/>
            <a:cxnLst/>
            <a:rect l="l" t="t" r="r" b="b"/>
            <a:pathLst>
              <a:path w="2629592" h="729500">
                <a:moveTo>
                  <a:pt x="0" y="0"/>
                </a:moveTo>
                <a:lnTo>
                  <a:pt x="2629592" y="0"/>
                </a:lnTo>
                <a:lnTo>
                  <a:pt x="2629592" y="729500"/>
                </a:lnTo>
                <a:lnTo>
                  <a:pt x="0" y="72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679958" y="1496034"/>
            <a:ext cx="5024603" cy="47625"/>
            <a:chOff x="0" y="0"/>
            <a:chExt cx="1323352" cy="125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23352" cy="12543"/>
            </a:xfrm>
            <a:custGeom>
              <a:avLst/>
              <a:gdLst/>
              <a:ahLst/>
              <a:cxnLst/>
              <a:rect l="l" t="t" r="r" b="b"/>
              <a:pathLst>
                <a:path w="1323352" h="12543">
                  <a:moveTo>
                    <a:pt x="0" y="0"/>
                  </a:moveTo>
                  <a:lnTo>
                    <a:pt x="1323352" y="0"/>
                  </a:lnTo>
                  <a:lnTo>
                    <a:pt x="132335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2335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258840" y="38024"/>
            <a:ext cx="5104725" cy="7360030"/>
          </a:xfrm>
          <a:custGeom>
            <a:avLst/>
            <a:gdLst/>
            <a:ahLst/>
            <a:cxnLst/>
            <a:rect l="l" t="t" r="r" b="b"/>
            <a:pathLst>
              <a:path w="9876711" h="7360030">
                <a:moveTo>
                  <a:pt x="0" y="0"/>
                </a:moveTo>
                <a:lnTo>
                  <a:pt x="9876710" y="0"/>
                </a:lnTo>
                <a:lnTo>
                  <a:pt x="9876710" y="7360030"/>
                </a:lnTo>
                <a:lnTo>
                  <a:pt x="0" y="736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r="-93482" b="-10575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036196" y="2319944"/>
            <a:ext cx="13812808" cy="213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35"/>
              </a:lnSpc>
            </a:pPr>
            <a:r>
              <a:rPr lang="zh-CN" altLang="en-US" sz="15000" dirty="0">
                <a:solidFill>
                  <a:srgbClr val="FFFFFF"/>
                </a:solidFill>
                <a:latin typeface="汉仪雅酷黑简" panose="02010600030101010101" charset="-122"/>
                <a:ea typeface="汉仪雅酷黑简" panose="02010600030101010101" charset="-122"/>
                <a:cs typeface="汉仪雅酷黑简" panose="00020600040101010101" charset="-122"/>
                <a:sym typeface="字由点字美玲体" panose="00020600040101000101" charset="-122"/>
              </a:rPr>
              <a:t>感谢观看</a:t>
            </a:r>
            <a:endParaRPr lang="en-US" sz="15000" dirty="0">
              <a:solidFill>
                <a:srgbClr val="FFFFFF"/>
              </a:solidFill>
              <a:latin typeface="汉仪雅酷黑简" panose="02010600030101010101" charset="-122"/>
              <a:ea typeface="汉仪雅酷黑简" panose="02010600030101010101" charset="-122"/>
              <a:cs typeface="汉仪雅酷黑简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23899" y="8724726"/>
            <a:ext cx="11136761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7605" dirty="0">
                <a:solidFill>
                  <a:srgbClr val="A20000">
                    <a:alpha val="10980"/>
                  </a:srgbClr>
                </a:solidFill>
                <a:latin typeface="汉仪雅酷黑-85J" panose="00020600040101010101" charset="-122"/>
                <a:ea typeface="汉仪雅酷黑-85J" panose="00020600040101010101" charset="-122"/>
                <a:cs typeface="Alarabiya" panose="02060603050605020204"/>
                <a:sym typeface="Alarabiya" panose="02060603050605020204"/>
              </a:rPr>
              <a:t>ZHEJIANG UNIVERSITY</a:t>
            </a:r>
          </a:p>
        </p:txBody>
      </p:sp>
      <p:grpSp>
        <p:nvGrpSpPr>
          <p:cNvPr id="2" name="Group 28"/>
          <p:cNvGrpSpPr/>
          <p:nvPr/>
        </p:nvGrpSpPr>
        <p:grpSpPr>
          <a:xfrm>
            <a:off x="16667994" y="9527986"/>
            <a:ext cx="818017" cy="152400"/>
            <a:chOff x="0" y="0"/>
            <a:chExt cx="1090689" cy="203200"/>
          </a:xfrm>
        </p:grpSpPr>
        <p:grpSp>
          <p:nvGrpSpPr>
            <p:cNvPr id="3" name="Group 29"/>
            <p:cNvGrpSpPr/>
            <p:nvPr/>
          </p:nvGrpSpPr>
          <p:grpSpPr>
            <a:xfrm>
              <a:off x="0" y="0"/>
              <a:ext cx="203200" cy="203200"/>
              <a:chOff x="0" y="0"/>
              <a:chExt cx="875357" cy="875357"/>
            </a:xfrm>
          </p:grpSpPr>
          <p:sp>
            <p:nvSpPr>
              <p:cNvPr id="4" name="Freeform 30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38" name="TextBox 31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9" name="Group 32"/>
            <p:cNvGrpSpPr/>
            <p:nvPr/>
          </p:nvGrpSpPr>
          <p:grpSpPr>
            <a:xfrm>
              <a:off x="443745" y="0"/>
              <a:ext cx="203200" cy="203200"/>
              <a:chOff x="0" y="0"/>
              <a:chExt cx="875357" cy="875357"/>
            </a:xfrm>
          </p:grpSpPr>
          <p:sp>
            <p:nvSpPr>
              <p:cNvPr id="40" name="Freeform 33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41" name="TextBox 34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2" name="Group 35"/>
            <p:cNvGrpSpPr/>
            <p:nvPr/>
          </p:nvGrpSpPr>
          <p:grpSpPr>
            <a:xfrm>
              <a:off x="887489" y="0"/>
              <a:ext cx="203200" cy="203200"/>
              <a:chOff x="0" y="0"/>
              <a:chExt cx="875357" cy="875357"/>
            </a:xfrm>
          </p:grpSpPr>
          <p:sp>
            <p:nvSpPr>
              <p:cNvPr id="43" name="Freeform 36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B01F24"/>
              </a:solidFill>
            </p:spPr>
          </p:sp>
          <p:sp>
            <p:nvSpPr>
              <p:cNvPr id="44" name="TextBox 37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0" name="TextBox 23">
            <a:extLst>
              <a:ext uri="{FF2B5EF4-FFF2-40B4-BE49-F238E27FC236}">
                <a16:creationId xmlns:a16="http://schemas.microsoft.com/office/drawing/2014/main" id="{AB7D2386-76E2-1E77-9F1C-2800E0DEDB2A}"/>
              </a:ext>
            </a:extLst>
          </p:cNvPr>
          <p:cNvSpPr txBox="1"/>
          <p:nvPr/>
        </p:nvSpPr>
        <p:spPr>
          <a:xfrm>
            <a:off x="2036196" y="6361244"/>
            <a:ext cx="2868999" cy="48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2000" dirty="0" err="1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汇报人</a:t>
            </a:r>
            <a:r>
              <a:rPr lang="en-US" sz="2000" dirty="0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：</a:t>
            </a:r>
            <a:r>
              <a:rPr lang="zh-CN" altLang="en-US" sz="2000" dirty="0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钢琴第八小组</a:t>
            </a:r>
            <a:endParaRPr lang="en-US" sz="2000" dirty="0">
              <a:solidFill>
                <a:srgbClr val="702D22"/>
              </a:solidFill>
              <a:latin typeface="汉仪雅酷黑-85J" panose="00020600040101010101" charset="-122"/>
              <a:ea typeface="汉仪雅酷黑-85J" panose="00020600040101010101" charset="-122"/>
              <a:cs typeface="汉仪雅酷黑-85J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4CA72F17-5D2A-83DF-8243-EA3D500FC8E9}"/>
              </a:ext>
            </a:extLst>
          </p:cNvPr>
          <p:cNvSpPr txBox="1"/>
          <p:nvPr/>
        </p:nvSpPr>
        <p:spPr>
          <a:xfrm>
            <a:off x="6004058" y="6362737"/>
            <a:ext cx="3413126" cy="48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2000" dirty="0">
                <a:solidFill>
                  <a:srgbClr val="FFFFFF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时间：2025.5.12</a:t>
            </a:r>
          </a:p>
        </p:txBody>
      </p:sp>
    </p:spTree>
    <p:extLst>
      <p:ext uri="{BB962C8B-B14F-4D97-AF65-F5344CB8AC3E}">
        <p14:creationId xmlns:p14="http://schemas.microsoft.com/office/powerpoint/2010/main" val="220244900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9F63B-3C2E-26AE-92D3-9D0C6C17F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14D2ED69-52D6-2718-2697-F3804A9A2D3E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2B7D995-F4B8-CC71-8DBA-3E328E6A0FC9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3794842-E0FB-A7F7-F997-4F100F1EBF42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59781452-5AEB-F6B2-6650-E0F6B9A1ED80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6258845-35CB-9192-EA67-7CBD3C59DB71}"/>
              </a:ext>
            </a:extLst>
          </p:cNvPr>
          <p:cNvSpPr txBox="1"/>
          <p:nvPr/>
        </p:nvSpPr>
        <p:spPr>
          <a:xfrm>
            <a:off x="1028700" y="904875"/>
            <a:ext cx="8877300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时代美学与情感的容器</a:t>
            </a: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EA9A2B29-4CC0-CBE5-5C5C-DB9C26950CF5}"/>
              </a:ext>
            </a:extLst>
          </p:cNvPr>
          <p:cNvSpPr/>
          <p:nvPr/>
        </p:nvSpPr>
        <p:spPr>
          <a:xfrm>
            <a:off x="8763000" y="1504950"/>
            <a:ext cx="5333650" cy="0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DF5EA0-C710-A2B4-3015-4E46D643B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200"/>
          <a:stretch/>
        </p:blipFill>
        <p:spPr>
          <a:xfrm>
            <a:off x="992257" y="3628740"/>
            <a:ext cx="5280151" cy="57362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56A0DE-E2E0-C2C4-666A-BC04E31E82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08" y="3633710"/>
            <a:ext cx="3900806" cy="57401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5EB894-09F1-B429-0C7A-2070D04110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5" r="10883"/>
          <a:stretch/>
        </p:blipFill>
        <p:spPr>
          <a:xfrm>
            <a:off x="10173214" y="3626783"/>
            <a:ext cx="7111555" cy="57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1558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F958-58B7-9577-6D13-FB0FB6CAF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15799C7F-43F2-6944-582E-BF5EC3C4F042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9CE87F-1F96-F414-1EF4-42ABE8B57F56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35A8A74-9D36-AA5A-19F1-AED356DF5553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CB412603-DA18-0DFB-CE92-306A45B9E376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DD383C1-0EE8-BAB6-B4FF-EE66D9E1810B}"/>
              </a:ext>
            </a:extLst>
          </p:cNvPr>
          <p:cNvSpPr txBox="1"/>
          <p:nvPr/>
        </p:nvSpPr>
        <p:spPr>
          <a:xfrm>
            <a:off x="1028700" y="904875"/>
            <a:ext cx="5644054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引子</a:t>
            </a: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307733AE-FE52-02A6-4C0D-39946EA871B6}"/>
              </a:ext>
            </a:extLst>
          </p:cNvPr>
          <p:cNvSpPr/>
          <p:nvPr/>
        </p:nvSpPr>
        <p:spPr>
          <a:xfrm>
            <a:off x="3124200" y="1504950"/>
            <a:ext cx="10972450" cy="0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B709DBC4-614D-E241-A4BC-8D737B75B9A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600200" y="2247900"/>
            <a:ext cx="13868570" cy="123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altLang="zh-CN" sz="36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300</a:t>
            </a:r>
            <a:r>
              <a:rPr lang="zh-CN" altLang="en-US" sz="36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年来，钢琴内部结构几乎没有改变，</a:t>
            </a:r>
          </a:p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但为什么它能不断诞生新的伟大作品？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8E758-415A-D83F-E2F5-877694FC3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1"/>
          <a:stretch/>
        </p:blipFill>
        <p:spPr>
          <a:xfrm>
            <a:off x="609600" y="3479840"/>
            <a:ext cx="5644054" cy="61260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78A323-8145-150C-F1D5-4C8AED007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184609"/>
            <a:ext cx="7430758" cy="73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254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8389D7B-808F-75D9-31A1-0A26ECFBC1F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" r="3085" b="7927"/>
          <a:stretch/>
        </p:blipFill>
        <p:spPr>
          <a:xfrm>
            <a:off x="-1" y="-114300"/>
            <a:ext cx="18288001" cy="10401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483329C-C16A-2FCC-AC5C-6BB1AF38CAAE}"/>
              </a:ext>
            </a:extLst>
          </p:cNvPr>
          <p:cNvSpPr/>
          <p:nvPr/>
        </p:nvSpPr>
        <p:spPr>
          <a:xfrm>
            <a:off x="0" y="-41638"/>
            <a:ext cx="18288000" cy="10328638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图形"/>
          <p:cNvGrpSpPr/>
          <p:nvPr/>
        </p:nvGrpSpPr>
        <p:grpSpPr>
          <a:xfrm>
            <a:off x="1550671" y="1943100"/>
            <a:ext cx="4981577" cy="3931920"/>
            <a:chOff x="1628" y="1434"/>
            <a:chExt cx="5230" cy="4128"/>
          </a:xfrm>
        </p:grpSpPr>
        <p:sp>
          <p:nvSpPr>
            <p:cNvPr id="8" name="图形"/>
            <p:cNvSpPr txBox="1"/>
            <p:nvPr/>
          </p:nvSpPr>
          <p:spPr>
            <a:xfrm>
              <a:off x="4504" y="1434"/>
              <a:ext cx="2354" cy="41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1178">
                  <a:moveTo>
                    <a:pt x="302" y="0"/>
                  </a:moveTo>
                  <a:lnTo>
                    <a:pt x="441" y="0"/>
                  </a:lnTo>
                  <a:lnTo>
                    <a:pt x="441" y="1026"/>
                  </a:lnTo>
                  <a:lnTo>
                    <a:pt x="672" y="1026"/>
                  </a:lnTo>
                  <a:lnTo>
                    <a:pt x="672" y="1178"/>
                  </a:lnTo>
                  <a:lnTo>
                    <a:pt x="0" y="1178"/>
                  </a:lnTo>
                  <a:lnTo>
                    <a:pt x="0" y="1026"/>
                  </a:lnTo>
                  <a:lnTo>
                    <a:pt x="258" y="1026"/>
                  </a:lnTo>
                  <a:lnTo>
                    <a:pt x="258" y="208"/>
                  </a:lnTo>
                  <a:lnTo>
                    <a:pt x="46" y="208"/>
                  </a:lnTo>
                  <a:lnTo>
                    <a:pt x="46" y="91"/>
                  </a:lnTo>
                  <a:cubicBezTo>
                    <a:pt x="101" y="81"/>
                    <a:pt x="149" y="69"/>
                    <a:pt x="191" y="54"/>
                  </a:cubicBezTo>
                  <a:cubicBezTo>
                    <a:pt x="232" y="39"/>
                    <a:pt x="269" y="21"/>
                    <a:pt x="302" y="0"/>
                  </a:cubicBezTo>
                  <a:close/>
                </a:path>
              </a:pathLst>
            </a:custGeom>
            <a:gradFill>
              <a:gsLst>
                <a:gs pos="30000">
                  <a:schemeClr val="bg1"/>
                </a:gs>
                <a:gs pos="4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1371600"/>
              <a:endParaRPr lang="en-US" altLang="zh-CN" sz="12000">
                <a:solidFill>
                  <a:srgbClr val="FFFFFF"/>
                </a:solidFill>
                <a:latin typeface="字由点字美玲体" panose="02010600030101010101" charset="-122"/>
                <a:ea typeface="字由点字美玲体" panose="0201060003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2" name="图形"/>
            <p:cNvSpPr txBox="1"/>
            <p:nvPr>
              <p:custDataLst>
                <p:tags r:id="rId2"/>
              </p:custDataLst>
            </p:nvPr>
          </p:nvSpPr>
          <p:spPr>
            <a:xfrm>
              <a:off x="1628" y="1434"/>
              <a:ext cx="2576" cy="41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2" h="1221">
                  <a:moveTo>
                    <a:pt x="381" y="146"/>
                  </a:moveTo>
                  <a:cubicBezTo>
                    <a:pt x="341" y="145"/>
                    <a:pt x="305" y="160"/>
                    <a:pt x="274" y="190"/>
                  </a:cubicBezTo>
                  <a:cubicBezTo>
                    <a:pt x="244" y="220"/>
                    <a:pt x="220" y="269"/>
                    <a:pt x="202" y="337"/>
                  </a:cubicBezTo>
                  <a:cubicBezTo>
                    <a:pt x="185" y="405"/>
                    <a:pt x="176" y="494"/>
                    <a:pt x="176" y="606"/>
                  </a:cubicBezTo>
                  <a:cubicBezTo>
                    <a:pt x="176" y="719"/>
                    <a:pt x="185" y="810"/>
                    <a:pt x="202" y="879"/>
                  </a:cubicBezTo>
                  <a:cubicBezTo>
                    <a:pt x="220" y="948"/>
                    <a:pt x="244" y="998"/>
                    <a:pt x="274" y="1029"/>
                  </a:cubicBezTo>
                  <a:cubicBezTo>
                    <a:pt x="305" y="1060"/>
                    <a:pt x="341" y="1076"/>
                    <a:pt x="381" y="1075"/>
                  </a:cubicBezTo>
                  <a:cubicBezTo>
                    <a:pt x="421" y="1076"/>
                    <a:pt x="457" y="1060"/>
                    <a:pt x="488" y="1029"/>
                  </a:cubicBezTo>
                  <a:cubicBezTo>
                    <a:pt x="518" y="998"/>
                    <a:pt x="542" y="948"/>
                    <a:pt x="560" y="879"/>
                  </a:cubicBezTo>
                  <a:cubicBezTo>
                    <a:pt x="577" y="810"/>
                    <a:pt x="586" y="719"/>
                    <a:pt x="586" y="606"/>
                  </a:cubicBezTo>
                  <a:cubicBezTo>
                    <a:pt x="586" y="494"/>
                    <a:pt x="577" y="405"/>
                    <a:pt x="560" y="337"/>
                  </a:cubicBezTo>
                  <a:cubicBezTo>
                    <a:pt x="542" y="269"/>
                    <a:pt x="518" y="220"/>
                    <a:pt x="488" y="190"/>
                  </a:cubicBezTo>
                  <a:cubicBezTo>
                    <a:pt x="457" y="160"/>
                    <a:pt x="421" y="145"/>
                    <a:pt x="381" y="146"/>
                  </a:cubicBezTo>
                  <a:close/>
                  <a:moveTo>
                    <a:pt x="381" y="0"/>
                  </a:moveTo>
                  <a:cubicBezTo>
                    <a:pt x="498" y="0"/>
                    <a:pt x="590" y="50"/>
                    <a:pt x="658" y="151"/>
                  </a:cubicBezTo>
                  <a:cubicBezTo>
                    <a:pt x="726" y="251"/>
                    <a:pt x="760" y="403"/>
                    <a:pt x="762" y="606"/>
                  </a:cubicBezTo>
                  <a:cubicBezTo>
                    <a:pt x="760" y="811"/>
                    <a:pt x="726" y="965"/>
                    <a:pt x="658" y="1067"/>
                  </a:cubicBezTo>
                  <a:cubicBezTo>
                    <a:pt x="590" y="1169"/>
                    <a:pt x="498" y="1221"/>
                    <a:pt x="381" y="1221"/>
                  </a:cubicBezTo>
                  <a:cubicBezTo>
                    <a:pt x="264" y="1221"/>
                    <a:pt x="172" y="1169"/>
                    <a:pt x="104" y="1067"/>
                  </a:cubicBezTo>
                  <a:cubicBezTo>
                    <a:pt x="36" y="965"/>
                    <a:pt x="1" y="811"/>
                    <a:pt x="0" y="606"/>
                  </a:cubicBezTo>
                  <a:cubicBezTo>
                    <a:pt x="1" y="403"/>
                    <a:pt x="36" y="251"/>
                    <a:pt x="104" y="150"/>
                  </a:cubicBezTo>
                  <a:cubicBezTo>
                    <a:pt x="172" y="50"/>
                    <a:pt x="264" y="0"/>
                    <a:pt x="381" y="0"/>
                  </a:cubicBezTo>
                  <a:close/>
                </a:path>
              </a:pathLst>
            </a:custGeom>
            <a:gradFill>
              <a:gsLst>
                <a:gs pos="53000">
                  <a:schemeClr val="bg1"/>
                </a:gs>
                <a:gs pos="6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defTabSz="1371600"/>
              <a:endParaRPr lang="en-US" altLang="zh-CN" sz="12000">
                <a:solidFill>
                  <a:srgbClr val="FFFFFF"/>
                </a:solidFill>
                <a:latin typeface="字由点字美玲体" panose="02010600030101010101" charset="-122"/>
                <a:ea typeface="字由点字美玲体" panose="02010600030101010101" charset="-122"/>
                <a:cs typeface="阿里巴巴普惠体 Medium"/>
                <a:sym typeface="Arial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F7B6507-0FF3-24CC-C518-6E7020A1CD8C}"/>
              </a:ext>
            </a:extLst>
          </p:cNvPr>
          <p:cNvSpPr txBox="1"/>
          <p:nvPr/>
        </p:nvSpPr>
        <p:spPr>
          <a:xfrm>
            <a:off x="5564922" y="3162300"/>
            <a:ext cx="12192000" cy="1692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chemeClr val="tx1">
                      <a:alpha val="86000"/>
                    </a:scheme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钢琴是如何“说话”的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5089" y="670878"/>
            <a:ext cx="2621507" cy="725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904875"/>
            <a:ext cx="5644054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立式钢琴的结构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553200" y="1504950"/>
            <a:ext cx="7543450" cy="0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1" name="TextBox 12"/>
          <p:cNvSpPr txBox="1"/>
          <p:nvPr>
            <p:custDataLst>
              <p:tags r:id="rId1"/>
            </p:custDataLst>
          </p:nvPr>
        </p:nvSpPr>
        <p:spPr>
          <a:xfrm>
            <a:off x="4800600" y="2625348"/>
            <a:ext cx="13868570" cy="59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立式钢琴的结构</a:t>
            </a:r>
          </a:p>
        </p:txBody>
      </p:sp>
      <p:sp>
        <p:nvSpPr>
          <p:cNvPr id="22" name="TextBox 13"/>
          <p:cNvSpPr txBox="1"/>
          <p:nvPr>
            <p:custDataLst>
              <p:tags r:id="rId2"/>
            </p:custDataLst>
          </p:nvPr>
        </p:nvSpPr>
        <p:spPr>
          <a:xfrm>
            <a:off x="4724400" y="3969705"/>
            <a:ext cx="13868570" cy="29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zh-CN" altLang="en-US" sz="1800" u="none" strike="noStrike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汉仪润圆-45简" panose="00020600040101010101" charset="-122"/>
                <a:sym typeface="思源黑体" panose="020B0500000000000000" charset="-122"/>
              </a:rPr>
              <a:t>为什么要如此复杂呢？</a:t>
            </a:r>
            <a:endParaRPr lang="en-US" sz="1800" u="none" strike="noStrike" dirty="0">
              <a:solidFill>
                <a:srgbClr val="A6A6A6"/>
              </a:solidFill>
              <a:latin typeface="汉仪润圆-45简" panose="00020600040101010101" charset="-122"/>
              <a:ea typeface="汉仪润圆-45简" panose="00020600040101010101" charset="-122"/>
              <a:cs typeface="汉仪润圆-45简" panose="00020600040101010101" charset="-122"/>
              <a:sym typeface="思源黑体" panose="020B0500000000000000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509E82-A827-1A3D-BEF1-D672DDD32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82" y="2772677"/>
            <a:ext cx="8101036" cy="62849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17DB3-9096-31B1-9CE4-D3B16D284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A0475862-F9AB-EAE8-F3E9-D0E334DC4864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5E82BCF-F012-EC05-AB96-3EFF1900DFC8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32C7087-883C-9FB8-E389-3C89F3F712F1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1C707F0B-87A4-52A4-FC80-7BD09EA9F3AF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7E41ED0-8416-B154-956A-037F5C3E86BF}"/>
              </a:ext>
            </a:extLst>
          </p:cNvPr>
          <p:cNvSpPr txBox="1"/>
          <p:nvPr/>
        </p:nvSpPr>
        <p:spPr>
          <a:xfrm>
            <a:off x="1028700" y="904875"/>
            <a:ext cx="5644054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最简单的方式</a:t>
            </a: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DBBA1487-AA0E-4E8B-4B41-318FD6FDA70A}"/>
              </a:ext>
            </a:extLst>
          </p:cNvPr>
          <p:cNvSpPr/>
          <p:nvPr/>
        </p:nvSpPr>
        <p:spPr>
          <a:xfrm>
            <a:off x="6553200" y="1504950"/>
            <a:ext cx="7543450" cy="0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797647A7-A6E2-DC8C-1CFA-7534CDAD464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096000" y="5552396"/>
            <a:ext cx="13868570" cy="59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击打琴弦后未能离开，无法持续发声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3ADB44-8474-A70A-5EF5-0B82C983E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0" y="2127327"/>
            <a:ext cx="7415940" cy="36575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B833CC-CC1A-00CB-83C5-21056D8DF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964324"/>
            <a:ext cx="5839239" cy="40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7815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8C05A-ACB7-7DAD-CE5F-1F18BEEFF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AF9F061C-C104-E325-43EE-4541DE3B39D0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1C9696D-1093-93CA-06FB-0A01528C2670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2783455-AF85-1143-E96A-A1D442D8EFC6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D59B3481-957D-E265-A90D-0224A0D91AFB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15A9C71-37AA-53B0-E296-74E225C97FEE}"/>
              </a:ext>
            </a:extLst>
          </p:cNvPr>
          <p:cNvSpPr txBox="1"/>
          <p:nvPr/>
        </p:nvSpPr>
        <p:spPr>
          <a:xfrm>
            <a:off x="1028700" y="904875"/>
            <a:ext cx="11315700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优化机械结构，实现可持续发声</a:t>
            </a: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53D3EA2B-CF71-0AC6-7905-DF9A8524C73C}"/>
              </a:ext>
            </a:extLst>
          </p:cNvPr>
          <p:cNvSpPr/>
          <p:nvPr/>
        </p:nvSpPr>
        <p:spPr>
          <a:xfrm>
            <a:off x="11887200" y="1504950"/>
            <a:ext cx="2209450" cy="0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57F57FA9-97C5-1645-7473-63C55DFD12A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33600" y="2532982"/>
            <a:ext cx="13868570" cy="59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任由发声无法人为终止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568B3E0-7D12-15EA-E331-B930F7894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670046"/>
            <a:ext cx="5904730" cy="45367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03A19A-9BC7-C6EE-DC7E-AD91CA637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5900" y="3670046"/>
            <a:ext cx="6483996" cy="45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6539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37A0-1B1E-F5E8-B06B-C7312C38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27043B68-C04F-24BC-D689-CBAA95EFF4BF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B2BC924-793B-C347-5DFF-C392B0465303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8E95728-E3E8-B637-B9CF-C667BB62B0B7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5DC3F8E5-CBE6-1886-0F12-BEC63E4310D4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C533979-8AC5-7792-F1CD-D40B1B159247}"/>
              </a:ext>
            </a:extLst>
          </p:cNvPr>
          <p:cNvSpPr txBox="1"/>
          <p:nvPr/>
        </p:nvSpPr>
        <p:spPr>
          <a:xfrm>
            <a:off x="1028700" y="904875"/>
            <a:ext cx="11315700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添加止音器</a:t>
            </a: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120F1D25-D28D-7A21-8506-13B781B51B64}"/>
              </a:ext>
            </a:extLst>
          </p:cNvPr>
          <p:cNvSpPr/>
          <p:nvPr/>
        </p:nvSpPr>
        <p:spPr>
          <a:xfrm>
            <a:off x="5257800" y="1504950"/>
            <a:ext cx="8838850" cy="0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6C0DE27F-AB54-2A0C-3EA1-60F39BE991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33600" y="2532982"/>
            <a:ext cx="13868570" cy="5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当需要以较快频率弹一个音时，需要让琴键先回复到将近原位才能再次按下发声，使这样弹奏比较困难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2597EE-9A55-98EF-CA4D-3C959008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658291"/>
            <a:ext cx="5638800" cy="56736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ABBFEA-0651-D277-CF18-38E6166FE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7976" y="3658291"/>
            <a:ext cx="7539411" cy="56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66300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E5NDM2YTVkODdlODJmZDE2N2IzNzBmYjc3OTc4ZD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黑体 Normal"/>
        <a:ea typeface="思源黑体 Normal"/>
        <a:cs typeface=""/>
      </a:majorFont>
      <a:minorFont>
        <a:latin typeface="思源黑体 Normal"/>
        <a:ea typeface="思源黑体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ctr">
          <a:lnSpc>
            <a:spcPct val="150000"/>
          </a:lnSpc>
          <a:defRPr lang="en-US" altLang="zh-CN" sz="1400" noProof="0">
            <a:ln>
              <a:noFill/>
            </a:ln>
            <a:solidFill>
              <a:schemeClr val="bg1"/>
            </a:solidFill>
            <a:effectLst/>
            <a:uLnTx/>
            <a:uFillTx/>
            <a:latin typeface="思源黑体 Normal" panose="020B0400000000000000" charset="-122"/>
            <a:ea typeface="思源黑体 Normal" panose="020B0400000000000000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1410</Words>
  <Application>Microsoft Office PowerPoint</Application>
  <PresentationFormat>自定义</PresentationFormat>
  <Paragraphs>102</Paragraphs>
  <Slides>24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Songti SC</vt:lpstr>
      <vt:lpstr>等线</vt:lpstr>
      <vt:lpstr>方正姚体</vt:lpstr>
      <vt:lpstr>汉仪润圆-45简</vt:lpstr>
      <vt:lpstr>汉仪雅酷黑-85J</vt:lpstr>
      <vt:lpstr>汉仪雅酷黑简</vt:lpstr>
      <vt:lpstr>汉仪中秀体简</vt:lpstr>
      <vt:lpstr>思源黑体 Normal</vt:lpstr>
      <vt:lpstr>微软雅黑</vt:lpstr>
      <vt:lpstr>字由点字美玲体</vt:lpstr>
      <vt:lpstr>Arial</vt:lpstr>
      <vt:lpstr>Calibri</vt:lpstr>
      <vt:lpstr>Wingdings</vt:lpstr>
      <vt:lpstr>Office Theme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蓝色商务风下半年工作计划汇报演示文稿</dc:title>
  <dc:creator>胡艺馨</dc:creator>
  <cp:lastModifiedBy>铭源 何</cp:lastModifiedBy>
  <cp:revision>34</cp:revision>
  <dcterms:created xsi:type="dcterms:W3CDTF">2006-08-16T00:00:00Z</dcterms:created>
  <dcterms:modified xsi:type="dcterms:W3CDTF">2025-05-11T15:47:33Z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9CFB7E1F0D304887B719736FD6A2CC58_13</vt:lpwstr>
  </property>
  <property fmtid="{D5CDD505-2E9C-101B-9397-08002B2CF9AE}" pid="3" name="KSOProductBuildVer">
    <vt:lpwstr>2052-12.1.0.18276</vt:lpwstr>
  </property>
</Properties>
</file>